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PT Sans Narrow"/>
      <p:regular r:id="rId20"/>
      <p:bold r:id="rId21"/>
    </p:embeddedFont>
    <p:embeddedFont>
      <p:font typeface="Open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TSansNarrow-regular.fntdata"/><Relationship Id="rId22" Type="http://schemas.openxmlformats.org/officeDocument/2006/relationships/font" Target="fonts/OpenSans-regular.fntdata"/><Relationship Id="rId21" Type="http://schemas.openxmlformats.org/officeDocument/2006/relationships/font" Target="fonts/PTSansNarrow-bold.fntdata"/><Relationship Id="rId24" Type="http://schemas.openxmlformats.org/officeDocument/2006/relationships/font" Target="fonts/OpenSans-italic.fntdata"/><Relationship Id="rId23" Type="http://schemas.openxmlformats.org/officeDocument/2006/relationships/font" Target="fonts/Open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e054354082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e054354082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e054354082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e054354082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e054354082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e054354082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e054354082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e054354082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e054354082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e054354082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e05435408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e05435408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e05435408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e05435408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e054354082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e054354082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e054354082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e05435408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e054354082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e054354082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e054354082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e054354082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e054354082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e054354082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e054354082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e054354082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searchenginejournal.com/7-content-marketing-lessons-learned-losing-225418-visitors-month/113815/" TargetMode="External"/><Relationship Id="rId4" Type="http://schemas.openxmlformats.org/officeDocument/2006/relationships/hyperlink" Target="http://peres.rihmlab.org/Classes/PSYC6419seminar/p206-Five%20Users%20nielsen.pdf" TargetMode="External"/><Relationship Id="rId5" Type="http://schemas.openxmlformats.org/officeDocument/2006/relationships/hyperlink" Target="https://creativegood.com/blog/usability-problem-vs-business-problem/" TargetMode="External"/><Relationship Id="rId6" Type="http://schemas.openxmlformats.org/officeDocument/2006/relationships/hyperlink" Target="https://arxiv.org/pdf/2004.12923.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s://baymard.com/checkout-usability" TargetMode="External"/><Relationship Id="rId4" Type="http://schemas.openxmlformats.org/officeDocument/2006/relationships/hyperlink" Target="https://survicate.com/surveys/templates/website-design-survey/" TargetMode="External"/><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ru"/>
              <a:t>Юзабилити сайта</a:t>
            </a:r>
            <a:endParaRPr/>
          </a:p>
        </p:txBody>
      </p:sp>
      <p:sp>
        <p:nvSpPr>
          <p:cNvPr id="67" name="Google Shape;67;p13"/>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ru"/>
              <a:t>Что это такое и как анализировать?</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idx="1" type="body"/>
          </p:nvPr>
        </p:nvSpPr>
        <p:spPr>
          <a:xfrm>
            <a:off x="311700" y="495250"/>
            <a:ext cx="3999900" cy="4073700"/>
          </a:xfrm>
          <a:prstGeom prst="rect">
            <a:avLst/>
          </a:prstGeom>
        </p:spPr>
        <p:txBody>
          <a:bodyPr anchorCtr="0" anchor="t" bIns="91425" lIns="91425" spcFirstLastPara="1" rIns="91425" wrap="square" tIns="91425">
            <a:normAutofit fontScale="47500"/>
          </a:bodyPr>
          <a:lstStyle/>
          <a:p>
            <a:pPr indent="0" lvl="0" marL="0" rtl="0" algn="l">
              <a:lnSpc>
                <a:spcPct val="130000"/>
              </a:lnSpc>
              <a:spcBef>
                <a:spcPts val="0"/>
              </a:spcBef>
              <a:spcAft>
                <a:spcPts val="0"/>
              </a:spcAft>
              <a:buNone/>
            </a:pPr>
            <a:r>
              <a:rPr b="1" lang="ru" sz="2150">
                <a:solidFill>
                  <a:srgbClr val="010101"/>
                </a:solidFill>
                <a:highlight>
                  <a:srgbClr val="FFFFFF"/>
                </a:highlight>
                <a:latin typeface="Times New Roman"/>
                <a:ea typeface="Times New Roman"/>
                <a:cs typeface="Times New Roman"/>
                <a:sym typeface="Times New Roman"/>
              </a:rPr>
              <a:t>Подача товара</a:t>
            </a:r>
            <a:endParaRPr b="1" sz="2150">
              <a:solidFill>
                <a:srgbClr val="010101"/>
              </a:solidFill>
              <a:highlight>
                <a:srgbClr val="FFFFFF"/>
              </a:highlight>
              <a:latin typeface="Times New Roman"/>
              <a:ea typeface="Times New Roman"/>
              <a:cs typeface="Times New Roman"/>
              <a:sym typeface="Times New Roman"/>
            </a:endParaRPr>
          </a:p>
          <a:p>
            <a:pPr indent="0" lvl="0" marL="0" rtl="0" algn="l">
              <a:lnSpc>
                <a:spcPct val="120000"/>
              </a:lnSpc>
              <a:spcBef>
                <a:spcPts val="200"/>
              </a:spcBef>
              <a:spcAft>
                <a:spcPts val="0"/>
              </a:spcAft>
              <a:buNone/>
            </a:pPr>
            <a:r>
              <a:rPr lang="ru" sz="2150">
                <a:solidFill>
                  <a:srgbClr val="010101"/>
                </a:solidFill>
                <a:highlight>
                  <a:srgbClr val="FFFFFF"/>
                </a:highlight>
                <a:latin typeface="Times New Roman"/>
                <a:ea typeface="Times New Roman"/>
                <a:cs typeface="Times New Roman"/>
                <a:sym typeface="Times New Roman"/>
              </a:rPr>
              <a:t>Перед приобретением потенциальные покупатели хотят узнать как можно больше о товаре или услуге: характеристики, стоимость, внешний вид, преимущества и недостатки, особенности применения. Ваша задача — помочь ему получить как можно больше информации.</a:t>
            </a:r>
            <a:endParaRPr sz="2150">
              <a:solidFill>
                <a:srgbClr val="010101"/>
              </a:solidFill>
              <a:highlight>
                <a:srgbClr val="FFFFFF"/>
              </a:highlight>
              <a:latin typeface="Times New Roman"/>
              <a:ea typeface="Times New Roman"/>
              <a:cs typeface="Times New Roman"/>
              <a:sym typeface="Times New Roman"/>
            </a:endParaRPr>
          </a:p>
          <a:p>
            <a:pPr indent="0" lvl="0" marL="0" rtl="0" algn="l">
              <a:lnSpc>
                <a:spcPct val="130000"/>
              </a:lnSpc>
              <a:spcBef>
                <a:spcPts val="2300"/>
              </a:spcBef>
              <a:spcAft>
                <a:spcPts val="0"/>
              </a:spcAft>
              <a:buNone/>
            </a:pPr>
            <a:r>
              <a:rPr b="1" lang="ru" sz="2150">
                <a:solidFill>
                  <a:srgbClr val="010101"/>
                </a:solidFill>
                <a:highlight>
                  <a:srgbClr val="FFFFFF"/>
                </a:highlight>
                <a:latin typeface="Times New Roman"/>
                <a:ea typeface="Times New Roman"/>
                <a:cs typeface="Times New Roman"/>
                <a:sym typeface="Times New Roman"/>
              </a:rPr>
              <a:t>Контакты</a:t>
            </a:r>
            <a:endParaRPr b="1" sz="2150">
              <a:solidFill>
                <a:srgbClr val="010101"/>
              </a:solidFill>
              <a:highlight>
                <a:srgbClr val="FFFFFF"/>
              </a:highlight>
              <a:latin typeface="Times New Roman"/>
              <a:ea typeface="Times New Roman"/>
              <a:cs typeface="Times New Roman"/>
              <a:sym typeface="Times New Roman"/>
            </a:endParaRPr>
          </a:p>
          <a:p>
            <a:pPr indent="0" lvl="0" marL="0" rtl="0" algn="l">
              <a:lnSpc>
                <a:spcPct val="120000"/>
              </a:lnSpc>
              <a:spcBef>
                <a:spcPts val="200"/>
              </a:spcBef>
              <a:spcAft>
                <a:spcPts val="0"/>
              </a:spcAft>
              <a:buNone/>
            </a:pPr>
            <a:r>
              <a:rPr lang="ru" sz="2150">
                <a:solidFill>
                  <a:srgbClr val="010101"/>
                </a:solidFill>
                <a:highlight>
                  <a:srgbClr val="FFFFFF"/>
                </a:highlight>
                <a:latin typeface="Times New Roman"/>
                <a:ea typeface="Times New Roman"/>
                <a:cs typeface="Times New Roman"/>
                <a:sym typeface="Times New Roman"/>
              </a:rPr>
              <a:t>Многие владельцы онлайн-магазинов делают одну из главных ошибок: оставляют минимум контактной информации, например, только почту и форму обратной связи. Нет ни телефона, ни адреса, куда можно подъехать при появлении каким-то вопросов. Такой сайт не вызывает доверия у пользователей.</a:t>
            </a:r>
            <a:endParaRPr sz="2150">
              <a:solidFill>
                <a:srgbClr val="010101"/>
              </a:solidFill>
              <a:highlight>
                <a:srgbClr val="FFFFFF"/>
              </a:highlight>
              <a:latin typeface="Times New Roman"/>
              <a:ea typeface="Times New Roman"/>
              <a:cs typeface="Times New Roman"/>
              <a:sym typeface="Times New Roman"/>
            </a:endParaRPr>
          </a:p>
          <a:p>
            <a:pPr indent="0" lvl="0" marL="0" rtl="0" algn="l">
              <a:lnSpc>
                <a:spcPct val="120000"/>
              </a:lnSpc>
              <a:spcBef>
                <a:spcPts val="2300"/>
              </a:spcBef>
              <a:spcAft>
                <a:spcPts val="0"/>
              </a:spcAft>
              <a:buNone/>
            </a:pPr>
            <a:r>
              <a:rPr lang="ru" sz="2150">
                <a:solidFill>
                  <a:srgbClr val="010101"/>
                </a:solidFill>
                <a:highlight>
                  <a:srgbClr val="FFFFFF"/>
                </a:highlight>
                <a:latin typeface="Times New Roman"/>
                <a:ea typeface="Times New Roman"/>
                <a:cs typeface="Times New Roman"/>
                <a:sym typeface="Times New Roman"/>
              </a:rPr>
              <a:t>Важно показать, что вы, как компания, готовы к общению со своими клиентами: телефоны, адреса, иконки социальных сетей должны быть на каждой странице (чаще всего их размещают в футере).</a:t>
            </a:r>
            <a:endParaRPr sz="2150">
              <a:solidFill>
                <a:srgbClr val="010101"/>
              </a:solidFill>
              <a:highlight>
                <a:srgbClr val="FFFFFF"/>
              </a:highlight>
              <a:latin typeface="Times New Roman"/>
              <a:ea typeface="Times New Roman"/>
              <a:cs typeface="Times New Roman"/>
              <a:sym typeface="Times New Roman"/>
            </a:endParaRPr>
          </a:p>
          <a:p>
            <a:pPr indent="0" lvl="0" marL="0" rtl="0" algn="l">
              <a:spcBef>
                <a:spcPts val="2300"/>
              </a:spcBef>
              <a:spcAft>
                <a:spcPts val="1200"/>
              </a:spcAft>
              <a:buNone/>
            </a:pPr>
            <a:r>
              <a:t/>
            </a:r>
            <a:endParaRPr/>
          </a:p>
        </p:txBody>
      </p:sp>
      <p:sp>
        <p:nvSpPr>
          <p:cNvPr id="127" name="Google Shape;127;p22"/>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8" name="Google Shape;128;p22"/>
          <p:cNvPicPr preferRelativeResize="0"/>
          <p:nvPr/>
        </p:nvPicPr>
        <p:blipFill>
          <a:blip r:embed="rId3">
            <a:alphaModFix/>
          </a:blip>
          <a:stretch>
            <a:fillRect/>
          </a:stretch>
        </p:blipFill>
        <p:spPr>
          <a:xfrm>
            <a:off x="4492600" y="615050"/>
            <a:ext cx="4382551" cy="35167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Интерфейс</a:t>
            </a:r>
            <a:endParaRPr/>
          </a:p>
        </p:txBody>
      </p:sp>
      <p:sp>
        <p:nvSpPr>
          <p:cNvPr id="134" name="Google Shape;134;p23"/>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p>
            <a:pPr indent="0" lvl="0" marL="0" rtl="0" algn="l">
              <a:lnSpc>
                <a:spcPct val="130000"/>
              </a:lnSpc>
              <a:spcBef>
                <a:spcPts val="0"/>
              </a:spcBef>
              <a:spcAft>
                <a:spcPts val="0"/>
              </a:spcAft>
              <a:buNone/>
            </a:pPr>
            <a:r>
              <a:rPr b="1" lang="ru" sz="1200">
                <a:solidFill>
                  <a:srgbClr val="010101"/>
                </a:solidFill>
                <a:highlight>
                  <a:srgbClr val="FFFFFF"/>
                </a:highlight>
                <a:latin typeface="Times New Roman"/>
                <a:ea typeface="Times New Roman"/>
                <a:cs typeface="Times New Roman"/>
                <a:sym typeface="Times New Roman"/>
              </a:rPr>
              <a:t>Дизайн</a:t>
            </a:r>
            <a:endParaRPr b="1" sz="1200">
              <a:solidFill>
                <a:srgbClr val="010101"/>
              </a:solidFill>
              <a:highlight>
                <a:srgbClr val="FFFFFF"/>
              </a:highlight>
              <a:latin typeface="Times New Roman"/>
              <a:ea typeface="Times New Roman"/>
              <a:cs typeface="Times New Roman"/>
              <a:sym typeface="Times New Roman"/>
            </a:endParaRPr>
          </a:p>
          <a:p>
            <a:pPr indent="0" lvl="0" marL="0" rtl="0" algn="l">
              <a:lnSpc>
                <a:spcPct val="120000"/>
              </a:lnSpc>
              <a:spcBef>
                <a:spcPts val="200"/>
              </a:spcBef>
              <a:spcAft>
                <a:spcPts val="0"/>
              </a:spcAft>
              <a:buNone/>
            </a:pPr>
            <a:r>
              <a:rPr lang="ru" sz="1200">
                <a:solidFill>
                  <a:srgbClr val="010101"/>
                </a:solidFill>
                <a:highlight>
                  <a:srgbClr val="FFFFFF"/>
                </a:highlight>
                <a:latin typeface="Times New Roman"/>
                <a:ea typeface="Times New Roman"/>
                <a:cs typeface="Times New Roman"/>
                <a:sym typeface="Times New Roman"/>
              </a:rPr>
              <a:t>Одна из ошибок владельцев веб-ресурсов — забывать об удобстве пользователей в погоне за красивым внешним видом. Но есть и другая крайность — абсолютное невнимание к правилам и трендам современного дизайна, в результате чего сайты выглядят как в начале «нулевых».</a:t>
            </a:r>
            <a:endParaRPr sz="1200">
              <a:solidFill>
                <a:srgbClr val="010101"/>
              </a:solidFill>
              <a:highlight>
                <a:srgbClr val="FFFFFF"/>
              </a:highlight>
              <a:latin typeface="Times New Roman"/>
              <a:ea typeface="Times New Roman"/>
              <a:cs typeface="Times New Roman"/>
              <a:sym typeface="Times New Roman"/>
            </a:endParaRPr>
          </a:p>
          <a:p>
            <a:pPr indent="0" lvl="0" marL="0" rtl="0" algn="l">
              <a:lnSpc>
                <a:spcPct val="122220"/>
              </a:lnSpc>
              <a:spcBef>
                <a:spcPts val="2300"/>
              </a:spcBef>
              <a:spcAft>
                <a:spcPts val="0"/>
              </a:spcAft>
              <a:buNone/>
            </a:pPr>
            <a:r>
              <a:t/>
            </a:r>
            <a:endParaRPr sz="1200">
              <a:solidFill>
                <a:srgbClr val="010101"/>
              </a:solidFill>
              <a:highlight>
                <a:srgbClr val="FFFFFF"/>
              </a:highlight>
              <a:latin typeface="Times New Roman"/>
              <a:ea typeface="Times New Roman"/>
              <a:cs typeface="Times New Roman"/>
              <a:sym typeface="Times New Roman"/>
            </a:endParaRPr>
          </a:p>
          <a:p>
            <a:pPr indent="0" lvl="0" marL="0" rtl="0" algn="l">
              <a:spcBef>
                <a:spcPts val="0"/>
              </a:spcBef>
              <a:spcAft>
                <a:spcPts val="1200"/>
              </a:spcAft>
              <a:buNone/>
            </a:pPr>
            <a:r>
              <a:rPr lang="ru" sz="1200">
                <a:solidFill>
                  <a:srgbClr val="000000"/>
                </a:solidFill>
                <a:highlight>
                  <a:srgbClr val="FFFFFF"/>
                </a:highlight>
                <a:latin typeface="Times New Roman"/>
                <a:ea typeface="Times New Roman"/>
                <a:cs typeface="Times New Roman"/>
                <a:sym typeface="Times New Roman"/>
              </a:rPr>
              <a:t>Важно найти «золотую середину»: внешний вид веб-ресурса должен быть приятен глазу и при этом отвечать современным тенденциям.</a:t>
            </a:r>
            <a:endParaRPr sz="1200">
              <a:latin typeface="Times New Roman"/>
              <a:ea typeface="Times New Roman"/>
              <a:cs typeface="Times New Roman"/>
              <a:sym typeface="Times New Roman"/>
            </a:endParaRPr>
          </a:p>
        </p:txBody>
      </p:sp>
      <p:sp>
        <p:nvSpPr>
          <p:cNvPr id="135" name="Google Shape;135;p23"/>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fontScale="92500" lnSpcReduction="20000"/>
          </a:bodyPr>
          <a:lstStyle/>
          <a:p>
            <a:pPr indent="0" lvl="0" marL="0" rtl="0" algn="l">
              <a:lnSpc>
                <a:spcPct val="130000"/>
              </a:lnSpc>
              <a:spcBef>
                <a:spcPts val="0"/>
              </a:spcBef>
              <a:spcAft>
                <a:spcPts val="0"/>
              </a:spcAft>
              <a:buNone/>
            </a:pPr>
            <a:r>
              <a:rPr b="1" lang="ru" sz="1300">
                <a:solidFill>
                  <a:srgbClr val="010101"/>
                </a:solidFill>
                <a:highlight>
                  <a:srgbClr val="FFFFFF"/>
                </a:highlight>
                <a:latin typeface="Times New Roman"/>
                <a:ea typeface="Times New Roman"/>
                <a:cs typeface="Times New Roman"/>
                <a:sym typeface="Times New Roman"/>
              </a:rPr>
              <a:t>Страница 404</a:t>
            </a:r>
            <a:endParaRPr b="1" sz="1300">
              <a:solidFill>
                <a:srgbClr val="010101"/>
              </a:solidFill>
              <a:highlight>
                <a:srgbClr val="FFFFFF"/>
              </a:highlight>
              <a:latin typeface="Times New Roman"/>
              <a:ea typeface="Times New Roman"/>
              <a:cs typeface="Times New Roman"/>
              <a:sym typeface="Times New Roman"/>
            </a:endParaRPr>
          </a:p>
          <a:p>
            <a:pPr indent="0" lvl="0" marL="0" rtl="0" algn="l">
              <a:lnSpc>
                <a:spcPct val="120000"/>
              </a:lnSpc>
              <a:spcBef>
                <a:spcPts val="200"/>
              </a:spcBef>
              <a:spcAft>
                <a:spcPts val="0"/>
              </a:spcAft>
              <a:buNone/>
            </a:pPr>
            <a:r>
              <a:rPr lang="ru" sz="1300">
                <a:solidFill>
                  <a:srgbClr val="010101"/>
                </a:solidFill>
                <a:highlight>
                  <a:srgbClr val="FFFFFF"/>
                </a:highlight>
                <a:latin typeface="Times New Roman"/>
                <a:ea typeface="Times New Roman"/>
                <a:cs typeface="Times New Roman"/>
                <a:sym typeface="Times New Roman"/>
              </a:rPr>
              <a:t>На многих сайтах эта страница оформлена не совсем корректно: она ведет словно в никуда. Настройте таким образом, чтобы посетитель, если попал на нее, смог перейти на главную, воспользоваться поиском и т. д.</a:t>
            </a:r>
            <a:endParaRPr sz="1300">
              <a:solidFill>
                <a:srgbClr val="010101"/>
              </a:solidFill>
              <a:highlight>
                <a:srgbClr val="FFFFFF"/>
              </a:highlight>
              <a:latin typeface="Times New Roman"/>
              <a:ea typeface="Times New Roman"/>
              <a:cs typeface="Times New Roman"/>
              <a:sym typeface="Times New Roman"/>
            </a:endParaRPr>
          </a:p>
          <a:p>
            <a:pPr indent="0" lvl="0" marL="0" rtl="0" algn="l">
              <a:lnSpc>
                <a:spcPct val="130000"/>
              </a:lnSpc>
              <a:spcBef>
                <a:spcPts val="2300"/>
              </a:spcBef>
              <a:spcAft>
                <a:spcPts val="0"/>
              </a:spcAft>
              <a:buNone/>
            </a:pPr>
            <a:r>
              <a:rPr b="1" lang="ru" sz="1300">
                <a:solidFill>
                  <a:srgbClr val="010101"/>
                </a:solidFill>
                <a:highlight>
                  <a:srgbClr val="FFFFFF"/>
                </a:highlight>
                <a:latin typeface="Times New Roman"/>
                <a:ea typeface="Times New Roman"/>
                <a:cs typeface="Times New Roman"/>
                <a:sym typeface="Times New Roman"/>
              </a:rPr>
              <a:t>Отсутствие битых ссылок</a:t>
            </a:r>
            <a:endParaRPr b="1" sz="1300">
              <a:solidFill>
                <a:srgbClr val="010101"/>
              </a:solidFill>
              <a:highlight>
                <a:srgbClr val="FFFFFF"/>
              </a:highlight>
              <a:latin typeface="Times New Roman"/>
              <a:ea typeface="Times New Roman"/>
              <a:cs typeface="Times New Roman"/>
              <a:sym typeface="Times New Roman"/>
            </a:endParaRPr>
          </a:p>
          <a:p>
            <a:pPr indent="0" lvl="0" marL="0" rtl="0" algn="l">
              <a:lnSpc>
                <a:spcPct val="120000"/>
              </a:lnSpc>
              <a:spcBef>
                <a:spcPts val="200"/>
              </a:spcBef>
              <a:spcAft>
                <a:spcPts val="0"/>
              </a:spcAft>
              <a:buNone/>
            </a:pPr>
            <a:r>
              <a:rPr lang="ru" sz="1300">
                <a:solidFill>
                  <a:srgbClr val="010101"/>
                </a:solidFill>
                <a:highlight>
                  <a:srgbClr val="FFFFFF"/>
                </a:highlight>
                <a:latin typeface="Times New Roman"/>
                <a:ea typeface="Times New Roman"/>
                <a:cs typeface="Times New Roman"/>
                <a:sym typeface="Times New Roman"/>
              </a:rPr>
              <a:t>Если посетитель при пользовании сайтом находит несуществующие ссылки, у него может сложиться не самое приятное впечатление о веб-ресурсе. И как итог — он уходит к конкуренту, не совершив никакого целевого действия, то есть вы не только теряете потенциального клиента, но и ухудшаете поведенческие факторы.</a:t>
            </a:r>
            <a:endParaRPr sz="1300">
              <a:solidFill>
                <a:srgbClr val="010101"/>
              </a:solidFill>
              <a:highlight>
                <a:srgbClr val="FFFFFF"/>
              </a:highlight>
              <a:latin typeface="Times New Roman"/>
              <a:ea typeface="Times New Roman"/>
              <a:cs typeface="Times New Roman"/>
              <a:sym typeface="Times New Roman"/>
            </a:endParaRPr>
          </a:p>
          <a:p>
            <a:pPr indent="0" lvl="0" marL="0" rtl="0" algn="l">
              <a:spcBef>
                <a:spcPts val="23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idx="1" type="body"/>
          </p:nvPr>
        </p:nvSpPr>
        <p:spPr>
          <a:xfrm>
            <a:off x="311700" y="332525"/>
            <a:ext cx="3999900" cy="4236300"/>
          </a:xfrm>
          <a:prstGeom prst="rect">
            <a:avLst/>
          </a:prstGeom>
        </p:spPr>
        <p:txBody>
          <a:bodyPr anchorCtr="0" anchor="t" bIns="91425" lIns="91425" spcFirstLastPara="1" rIns="91425" wrap="square" tIns="91425">
            <a:noAutofit/>
          </a:bodyPr>
          <a:lstStyle/>
          <a:p>
            <a:pPr indent="179999" lvl="0" marL="0" rtl="0" algn="just">
              <a:lnSpc>
                <a:spcPct val="120000"/>
              </a:lnSpc>
              <a:spcBef>
                <a:spcPts val="0"/>
              </a:spcBef>
              <a:spcAft>
                <a:spcPts val="0"/>
              </a:spcAft>
              <a:buSzPts val="358"/>
              <a:buNone/>
            </a:pPr>
            <a:r>
              <a:rPr b="1" lang="ru" sz="1075">
                <a:solidFill>
                  <a:srgbClr val="010101"/>
                </a:solidFill>
                <a:highlight>
                  <a:srgbClr val="FFFFFF"/>
                </a:highlight>
                <a:latin typeface="Times New Roman"/>
                <a:ea typeface="Times New Roman"/>
                <a:cs typeface="Times New Roman"/>
                <a:sym typeface="Times New Roman"/>
              </a:rPr>
              <a:t>Скорость загрузки</a:t>
            </a:r>
            <a:endParaRPr b="1" sz="1075">
              <a:solidFill>
                <a:srgbClr val="010101"/>
              </a:solidFill>
              <a:highlight>
                <a:srgbClr val="FFFFFF"/>
              </a:highlight>
              <a:latin typeface="Times New Roman"/>
              <a:ea typeface="Times New Roman"/>
              <a:cs typeface="Times New Roman"/>
              <a:sym typeface="Times New Roman"/>
            </a:endParaRPr>
          </a:p>
          <a:p>
            <a:pPr indent="179999" lvl="0" marL="0" rtl="0" algn="just">
              <a:lnSpc>
                <a:spcPct val="110000"/>
              </a:lnSpc>
              <a:spcBef>
                <a:spcPts val="200"/>
              </a:spcBef>
              <a:spcAft>
                <a:spcPts val="0"/>
              </a:spcAft>
              <a:buSzPts val="358"/>
              <a:buNone/>
            </a:pPr>
            <a:r>
              <a:rPr lang="ru" sz="1075">
                <a:solidFill>
                  <a:srgbClr val="010101"/>
                </a:solidFill>
                <a:highlight>
                  <a:srgbClr val="FFFFFF"/>
                </a:highlight>
                <a:latin typeface="Times New Roman"/>
                <a:ea typeface="Times New Roman"/>
                <a:cs typeface="Times New Roman"/>
                <a:sym typeface="Times New Roman"/>
              </a:rPr>
              <a:t>Один из важнейших показателей. Каким бы качественным не был ваш сайт, если страница грузится более трех минут, пользователь уйдет — это максимальное время ожидания.</a:t>
            </a:r>
            <a:endParaRPr sz="1075">
              <a:solidFill>
                <a:srgbClr val="010101"/>
              </a:solidFill>
              <a:highlight>
                <a:srgbClr val="FFFFFF"/>
              </a:highlight>
              <a:latin typeface="Times New Roman"/>
              <a:ea typeface="Times New Roman"/>
              <a:cs typeface="Times New Roman"/>
              <a:sym typeface="Times New Roman"/>
            </a:endParaRPr>
          </a:p>
          <a:p>
            <a:pPr indent="179999" lvl="0" marL="0" rtl="0" algn="just">
              <a:lnSpc>
                <a:spcPct val="100000"/>
              </a:lnSpc>
              <a:spcBef>
                <a:spcPts val="2300"/>
              </a:spcBef>
              <a:spcAft>
                <a:spcPts val="0"/>
              </a:spcAft>
              <a:buSzPts val="358"/>
              <a:buNone/>
            </a:pPr>
            <a:r>
              <a:rPr lang="ru" sz="1075">
                <a:solidFill>
                  <a:srgbClr val="010101"/>
                </a:solidFill>
                <a:highlight>
                  <a:srgbClr val="FFFFFF"/>
                </a:highlight>
                <a:latin typeface="Times New Roman"/>
                <a:ea typeface="Times New Roman"/>
                <a:cs typeface="Times New Roman"/>
                <a:sym typeface="Times New Roman"/>
              </a:rPr>
              <a:t>Полезные советы:</a:t>
            </a:r>
            <a:endParaRPr sz="1075">
              <a:solidFill>
                <a:srgbClr val="010101"/>
              </a:solidFill>
              <a:highlight>
                <a:srgbClr val="FFFFFF"/>
              </a:highlight>
              <a:latin typeface="Times New Roman"/>
              <a:ea typeface="Times New Roman"/>
              <a:cs typeface="Times New Roman"/>
              <a:sym typeface="Times New Roman"/>
            </a:endParaRPr>
          </a:p>
          <a:p>
            <a:pPr indent="-345462" lvl="0" marL="457200" rtl="0" algn="just">
              <a:lnSpc>
                <a:spcPct val="100000"/>
              </a:lnSpc>
              <a:spcBef>
                <a:spcPts val="3500"/>
              </a:spcBef>
              <a:spcAft>
                <a:spcPts val="0"/>
              </a:spcAft>
              <a:buClr>
                <a:srgbClr val="000000"/>
              </a:buClr>
              <a:buSzPts val="1075"/>
              <a:buFont typeface="Times New Roman"/>
              <a:buAutoNum type="arabicPeriod"/>
            </a:pPr>
            <a:r>
              <a:rPr lang="ru" sz="1075">
                <a:solidFill>
                  <a:srgbClr val="010101"/>
                </a:solidFill>
                <a:highlight>
                  <a:srgbClr val="FFFFFF"/>
                </a:highlight>
                <a:latin typeface="Times New Roman"/>
                <a:ea typeface="Times New Roman"/>
                <a:cs typeface="Times New Roman"/>
                <a:sym typeface="Times New Roman"/>
              </a:rPr>
              <a:t>Откажитесь от использования большого количества графических элементов. Если без них не обойтись, например, в онлайн-магазинах, важно уменьшать их размеры: видео преобразовывать в GIF, загружать фото в формате WEBP.</a:t>
            </a:r>
            <a:endParaRPr sz="1075">
              <a:solidFill>
                <a:srgbClr val="010101"/>
              </a:solidFill>
              <a:highlight>
                <a:srgbClr val="FFFFFF"/>
              </a:highlight>
              <a:latin typeface="Times New Roman"/>
              <a:ea typeface="Times New Roman"/>
              <a:cs typeface="Times New Roman"/>
              <a:sym typeface="Times New Roman"/>
            </a:endParaRPr>
          </a:p>
          <a:p>
            <a:pPr indent="-345462" lvl="0" marL="457200" rtl="0" algn="just">
              <a:lnSpc>
                <a:spcPct val="115000"/>
              </a:lnSpc>
              <a:spcBef>
                <a:spcPts val="0"/>
              </a:spcBef>
              <a:spcAft>
                <a:spcPts val="0"/>
              </a:spcAft>
              <a:buClr>
                <a:srgbClr val="000000"/>
              </a:buClr>
              <a:buSzPts val="1075"/>
              <a:buFont typeface="Times New Roman"/>
              <a:buAutoNum type="arabicPeriod"/>
            </a:pPr>
            <a:r>
              <a:rPr lang="ru" sz="1075">
                <a:solidFill>
                  <a:srgbClr val="010101"/>
                </a:solidFill>
                <a:highlight>
                  <a:srgbClr val="FFFFFF"/>
                </a:highlight>
                <a:latin typeface="Times New Roman"/>
                <a:ea typeface="Times New Roman"/>
                <a:cs typeface="Times New Roman"/>
                <a:sym typeface="Times New Roman"/>
              </a:rPr>
              <a:t>Удалите анимированные вставки, работающие на Flash. Обилие таких элементов отвлекает пользователей, а некоторых — очень раздражает.</a:t>
            </a:r>
            <a:endParaRPr sz="1075">
              <a:solidFill>
                <a:srgbClr val="010101"/>
              </a:solidFill>
              <a:highlight>
                <a:srgbClr val="FFFFFF"/>
              </a:highlight>
              <a:latin typeface="Times New Roman"/>
              <a:ea typeface="Times New Roman"/>
              <a:cs typeface="Times New Roman"/>
              <a:sym typeface="Times New Roman"/>
            </a:endParaRPr>
          </a:p>
          <a:p>
            <a:pPr indent="-345462" lvl="0" marL="457200" rtl="0" algn="just">
              <a:lnSpc>
                <a:spcPct val="115000"/>
              </a:lnSpc>
              <a:spcBef>
                <a:spcPts val="0"/>
              </a:spcBef>
              <a:spcAft>
                <a:spcPts val="0"/>
              </a:spcAft>
              <a:buClr>
                <a:srgbClr val="000000"/>
              </a:buClr>
              <a:buSzPts val="1075"/>
              <a:buFont typeface="Times New Roman"/>
              <a:buAutoNum type="arabicPeriod"/>
            </a:pPr>
            <a:r>
              <a:rPr lang="ru" sz="1075">
                <a:solidFill>
                  <a:srgbClr val="010101"/>
                </a:solidFill>
                <a:highlight>
                  <a:srgbClr val="FFFFFF"/>
                </a:highlight>
                <a:latin typeface="Times New Roman"/>
                <a:ea typeface="Times New Roman"/>
                <a:cs typeface="Times New Roman"/>
                <a:sym typeface="Times New Roman"/>
              </a:rPr>
              <a:t>Снизьте до минимума количество рекламных баннеров — они тоже увеличивают вес страниц, действуют раздражающе.</a:t>
            </a:r>
            <a:endParaRPr sz="1075">
              <a:solidFill>
                <a:srgbClr val="010101"/>
              </a:solidFill>
              <a:highlight>
                <a:srgbClr val="FFFFFF"/>
              </a:highlight>
              <a:latin typeface="Times New Roman"/>
              <a:ea typeface="Times New Roman"/>
              <a:cs typeface="Times New Roman"/>
              <a:sym typeface="Times New Roman"/>
            </a:endParaRPr>
          </a:p>
          <a:p>
            <a:pPr indent="179999" lvl="0" marL="0" rtl="0" algn="just">
              <a:lnSpc>
                <a:spcPct val="110000"/>
              </a:lnSpc>
              <a:spcBef>
                <a:spcPts val="2300"/>
              </a:spcBef>
              <a:spcAft>
                <a:spcPts val="2300"/>
              </a:spcAft>
              <a:buSzPts val="358"/>
              <a:buNone/>
            </a:pPr>
            <a:r>
              <a:rPr lang="ru" sz="1075">
                <a:solidFill>
                  <a:srgbClr val="010101"/>
                </a:solidFill>
                <a:highlight>
                  <a:srgbClr val="FFFFFF"/>
                </a:highlight>
                <a:latin typeface="Times New Roman"/>
                <a:ea typeface="Times New Roman"/>
                <a:cs typeface="Times New Roman"/>
                <a:sym typeface="Times New Roman"/>
              </a:rPr>
              <a:t>При этом нужно найти «золотую середину», чтобы не сократить время загрузки страниц, нанеся удар по их содержанию.</a:t>
            </a:r>
            <a:endParaRPr sz="555"/>
          </a:p>
        </p:txBody>
      </p:sp>
      <p:sp>
        <p:nvSpPr>
          <p:cNvPr id="141" name="Google Shape;141;p24"/>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2" name="Google Shape;142;p24"/>
          <p:cNvPicPr preferRelativeResize="0"/>
          <p:nvPr/>
        </p:nvPicPr>
        <p:blipFill>
          <a:blip r:embed="rId3">
            <a:alphaModFix/>
          </a:blip>
          <a:stretch>
            <a:fillRect/>
          </a:stretch>
        </p:blipFill>
        <p:spPr>
          <a:xfrm>
            <a:off x="4386476" y="495800"/>
            <a:ext cx="4608952" cy="3669824"/>
          </a:xfrm>
          <a:prstGeom prst="rect">
            <a:avLst/>
          </a:prstGeom>
          <a:noFill/>
          <a:ln>
            <a:noFill/>
          </a:ln>
        </p:spPr>
      </p:pic>
      <p:sp>
        <p:nvSpPr>
          <p:cNvPr id="143" name="Google Shape;143;p24"/>
          <p:cNvSpPr txBox="1"/>
          <p:nvPr/>
        </p:nvSpPr>
        <p:spPr>
          <a:xfrm>
            <a:off x="4619950" y="4165625"/>
            <a:ext cx="4212300" cy="600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ru" sz="900">
                <a:solidFill>
                  <a:srgbClr val="808080"/>
                </a:solidFill>
                <a:highlight>
                  <a:srgbClr val="FFFFFF"/>
                </a:highlight>
              </a:rPr>
              <a:t>PageSpeed Insights - один из инструментов, который не только поможет узнать скорость загрузки, но и покажет проблемы, влияющие на этот показатель.</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idx="1" type="body"/>
          </p:nvPr>
        </p:nvSpPr>
        <p:spPr>
          <a:xfrm>
            <a:off x="311700" y="1266175"/>
            <a:ext cx="3501600" cy="3302700"/>
          </a:xfrm>
          <a:prstGeom prst="rect">
            <a:avLst/>
          </a:prstGeom>
        </p:spPr>
        <p:txBody>
          <a:bodyPr anchorCtr="0" anchor="t" bIns="91425" lIns="91425" spcFirstLastPara="1" rIns="91425" wrap="square" tIns="91425">
            <a:normAutofit/>
          </a:bodyPr>
          <a:lstStyle/>
          <a:p>
            <a:pPr indent="179999" lvl="0" marL="0" rtl="0" algn="just">
              <a:lnSpc>
                <a:spcPct val="130000"/>
              </a:lnSpc>
              <a:spcBef>
                <a:spcPts val="0"/>
              </a:spcBef>
              <a:spcAft>
                <a:spcPts val="0"/>
              </a:spcAft>
              <a:buNone/>
            </a:pPr>
            <a:r>
              <a:rPr b="1" lang="ru" sz="1300">
                <a:solidFill>
                  <a:srgbClr val="010101"/>
                </a:solidFill>
                <a:highlight>
                  <a:srgbClr val="FFFFFF"/>
                </a:highlight>
                <a:latin typeface="Times New Roman"/>
                <a:ea typeface="Times New Roman"/>
                <a:cs typeface="Times New Roman"/>
                <a:sym typeface="Times New Roman"/>
              </a:rPr>
              <a:t>Адаптивная версия</a:t>
            </a:r>
            <a:endParaRPr b="1" sz="1300">
              <a:solidFill>
                <a:srgbClr val="010101"/>
              </a:solidFill>
              <a:highlight>
                <a:srgbClr val="FFFFFF"/>
              </a:highlight>
              <a:latin typeface="Times New Roman"/>
              <a:ea typeface="Times New Roman"/>
              <a:cs typeface="Times New Roman"/>
              <a:sym typeface="Times New Roman"/>
            </a:endParaRPr>
          </a:p>
          <a:p>
            <a:pPr indent="179999" lvl="0" marL="0" rtl="0" algn="just">
              <a:lnSpc>
                <a:spcPct val="120000"/>
              </a:lnSpc>
              <a:spcBef>
                <a:spcPts val="200"/>
              </a:spcBef>
              <a:spcAft>
                <a:spcPts val="0"/>
              </a:spcAft>
              <a:buNone/>
            </a:pPr>
            <a:r>
              <a:rPr lang="ru" sz="1300">
                <a:solidFill>
                  <a:srgbClr val="010101"/>
                </a:solidFill>
                <a:highlight>
                  <a:srgbClr val="FFFFFF"/>
                </a:highlight>
                <a:latin typeface="Times New Roman"/>
                <a:ea typeface="Times New Roman"/>
                <a:cs typeface="Times New Roman"/>
                <a:sym typeface="Times New Roman"/>
              </a:rPr>
              <a:t>Сайт должен корректно отображаться на любых устройствах — это важный принцип юзабилити.</a:t>
            </a:r>
            <a:endParaRPr sz="1300">
              <a:solidFill>
                <a:srgbClr val="010101"/>
              </a:solidFill>
              <a:highlight>
                <a:srgbClr val="FFFFFF"/>
              </a:highlight>
              <a:latin typeface="Times New Roman"/>
              <a:ea typeface="Times New Roman"/>
              <a:cs typeface="Times New Roman"/>
              <a:sym typeface="Times New Roman"/>
            </a:endParaRPr>
          </a:p>
          <a:p>
            <a:pPr indent="179999" lvl="0" marL="0" rtl="0" algn="just">
              <a:lnSpc>
                <a:spcPct val="120000"/>
              </a:lnSpc>
              <a:spcBef>
                <a:spcPts val="2300"/>
              </a:spcBef>
              <a:spcAft>
                <a:spcPts val="0"/>
              </a:spcAft>
              <a:buNone/>
            </a:pPr>
            <a:r>
              <a:rPr lang="ru" sz="1300">
                <a:solidFill>
                  <a:srgbClr val="010101"/>
                </a:solidFill>
                <a:highlight>
                  <a:srgbClr val="FFFFFF"/>
                </a:highlight>
                <a:latin typeface="Times New Roman"/>
                <a:ea typeface="Times New Roman"/>
                <a:cs typeface="Times New Roman"/>
                <a:sym typeface="Times New Roman"/>
              </a:rPr>
              <a:t>Если у пользователя, который заходит на веб-ресурс через смартфон, некорректно отображается список товаров или он из-за неправильной верстки не может совершить покупку, он уйдет к конкуренту.</a:t>
            </a:r>
            <a:endParaRPr sz="1300">
              <a:solidFill>
                <a:srgbClr val="010101"/>
              </a:solidFill>
              <a:highlight>
                <a:srgbClr val="FFFFFF"/>
              </a:highlight>
              <a:latin typeface="Times New Roman"/>
              <a:ea typeface="Times New Roman"/>
              <a:cs typeface="Times New Roman"/>
              <a:sym typeface="Times New Roman"/>
            </a:endParaRPr>
          </a:p>
          <a:p>
            <a:pPr indent="0" lvl="0" marL="0" rtl="0" algn="l">
              <a:spcBef>
                <a:spcPts val="2300"/>
              </a:spcBef>
              <a:spcAft>
                <a:spcPts val="1200"/>
              </a:spcAft>
              <a:buNone/>
            </a:pPr>
            <a:r>
              <a:t/>
            </a:r>
            <a:endParaRPr/>
          </a:p>
        </p:txBody>
      </p:sp>
      <p:sp>
        <p:nvSpPr>
          <p:cNvPr id="149" name="Google Shape;149;p2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0" name="Google Shape;150;p25"/>
          <p:cNvPicPr preferRelativeResize="0"/>
          <p:nvPr/>
        </p:nvPicPr>
        <p:blipFill>
          <a:blip r:embed="rId3">
            <a:alphaModFix/>
          </a:blip>
          <a:stretch>
            <a:fillRect/>
          </a:stretch>
        </p:blipFill>
        <p:spPr>
          <a:xfrm>
            <a:off x="3841700" y="845475"/>
            <a:ext cx="5054274" cy="3452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5 действенных способов проверки</a:t>
            </a:r>
            <a:endParaRPr/>
          </a:p>
        </p:txBody>
      </p:sp>
      <p:sp>
        <p:nvSpPr>
          <p:cNvPr id="156" name="Google Shape;156;p2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179999" lvl="0" marL="0" rtl="0" algn="just">
              <a:lnSpc>
                <a:spcPct val="80000"/>
              </a:lnSpc>
              <a:spcBef>
                <a:spcPts val="0"/>
              </a:spcBef>
              <a:spcAft>
                <a:spcPts val="0"/>
              </a:spcAft>
              <a:buSzPts val="852"/>
              <a:buNone/>
            </a:pPr>
            <a:r>
              <a:rPr lang="ru" sz="1100">
                <a:solidFill>
                  <a:srgbClr val="010101"/>
                </a:solidFill>
                <a:highlight>
                  <a:srgbClr val="FFFFFF"/>
                </a:highlight>
                <a:latin typeface="Times New Roman"/>
                <a:ea typeface="Times New Roman"/>
                <a:cs typeface="Times New Roman"/>
                <a:sym typeface="Times New Roman"/>
              </a:rPr>
              <a:t>Проверить удобство сайта можно разными способами — они отличаются и скоростью получения результатов, и их качеством.</a:t>
            </a:r>
            <a:endParaRPr sz="1100">
              <a:solidFill>
                <a:srgbClr val="010101"/>
              </a:solidFill>
              <a:highlight>
                <a:srgbClr val="FFFFFF"/>
              </a:highlight>
              <a:latin typeface="Times New Roman"/>
              <a:ea typeface="Times New Roman"/>
              <a:cs typeface="Times New Roman"/>
              <a:sym typeface="Times New Roman"/>
            </a:endParaRPr>
          </a:p>
          <a:p>
            <a:pPr indent="-347050" lvl="0" marL="457200" rtl="0" algn="just">
              <a:lnSpc>
                <a:spcPct val="108570"/>
              </a:lnSpc>
              <a:spcBef>
                <a:spcPts val="2300"/>
              </a:spcBef>
              <a:spcAft>
                <a:spcPts val="0"/>
              </a:spcAft>
              <a:buClr>
                <a:srgbClr val="010101"/>
              </a:buClr>
              <a:buSzPts val="1100"/>
              <a:buFont typeface="Arial"/>
              <a:buAutoNum type="arabicPeriod"/>
            </a:pPr>
            <a:r>
              <a:rPr b="1" lang="ru" sz="1100">
                <a:solidFill>
                  <a:srgbClr val="010101"/>
                </a:solidFill>
                <a:highlight>
                  <a:srgbClr val="FFFFFF"/>
                </a:highlight>
                <a:latin typeface="Times New Roman"/>
                <a:ea typeface="Times New Roman"/>
                <a:cs typeface="Times New Roman"/>
                <a:sym typeface="Times New Roman"/>
              </a:rPr>
              <a:t>Анализ статистики (</a:t>
            </a:r>
            <a:r>
              <a:rPr lang="ru" sz="1100">
                <a:solidFill>
                  <a:srgbClr val="010101"/>
                </a:solidFill>
                <a:highlight>
                  <a:srgbClr val="FFFFFF"/>
                </a:highlight>
                <a:latin typeface="Times New Roman"/>
                <a:ea typeface="Times New Roman"/>
                <a:cs typeface="Times New Roman"/>
                <a:sym typeface="Times New Roman"/>
              </a:rPr>
              <a:t>В этом могут помочь Яндекс.Метрика, GoogleAnalytics, статистика Bitrix и другие аналогичные сервисы. Это бесплатно, но есть минусы — полученные с их помощью выводы имеют обобщенный характер и требуют понимания всех процессов для поиска и исправления ошибок.)</a:t>
            </a:r>
            <a:endParaRPr b="1" sz="1100">
              <a:solidFill>
                <a:srgbClr val="010101"/>
              </a:solidFill>
              <a:highlight>
                <a:srgbClr val="FFFFFF"/>
              </a:highlight>
              <a:latin typeface="Times New Roman"/>
              <a:ea typeface="Times New Roman"/>
              <a:cs typeface="Times New Roman"/>
              <a:sym typeface="Times New Roman"/>
            </a:endParaRPr>
          </a:p>
          <a:p>
            <a:pPr indent="-347050" lvl="0" marL="457200" rtl="0" algn="just">
              <a:lnSpc>
                <a:spcPct val="108570"/>
              </a:lnSpc>
              <a:spcBef>
                <a:spcPts val="0"/>
              </a:spcBef>
              <a:spcAft>
                <a:spcPts val="0"/>
              </a:spcAft>
              <a:buClr>
                <a:srgbClr val="010101"/>
              </a:buClr>
              <a:buSzPts val="1100"/>
              <a:buFont typeface="Arial"/>
              <a:buAutoNum type="arabicPeriod"/>
            </a:pPr>
            <a:r>
              <a:rPr b="1" lang="ru" sz="1100">
                <a:solidFill>
                  <a:srgbClr val="010101"/>
                </a:solidFill>
                <a:highlight>
                  <a:srgbClr val="FFFFFF"/>
                </a:highlight>
                <a:latin typeface="Times New Roman"/>
                <a:ea typeface="Times New Roman"/>
                <a:cs typeface="Times New Roman"/>
                <a:sym typeface="Times New Roman"/>
              </a:rPr>
              <a:t>Отзывы (</a:t>
            </a:r>
            <a:r>
              <a:rPr lang="ru" sz="1100">
                <a:solidFill>
                  <a:srgbClr val="010101"/>
                </a:solidFill>
                <a:highlight>
                  <a:srgbClr val="FFFFFF"/>
                </a:highlight>
                <a:latin typeface="Times New Roman"/>
                <a:ea typeface="Times New Roman"/>
                <a:cs typeface="Times New Roman"/>
                <a:sym typeface="Times New Roman"/>
              </a:rPr>
              <a:t>Самый удобный вариант — просто спросить пользователей веб-ресурса, что им нравится, что нет, какие моменты и почему они бы исправили. Можно даже сделать небольшой опрос. Преимущество этого варианта — простота реализации, ведь нужно просто сделать форму опроса и регулярно проверять полученную информацию. Но минус тоже есть — большинство посетителей чаще сообщают о проблемах, которые и так бросаются в глаза, а мелкие недочеты часто остаются незаметными.)</a:t>
            </a:r>
            <a:endParaRPr b="1" sz="1100">
              <a:solidFill>
                <a:srgbClr val="010101"/>
              </a:solidFill>
              <a:highlight>
                <a:srgbClr val="FFFFFF"/>
              </a:highlight>
              <a:latin typeface="Times New Roman"/>
              <a:ea typeface="Times New Roman"/>
              <a:cs typeface="Times New Roman"/>
              <a:sym typeface="Times New Roman"/>
            </a:endParaRPr>
          </a:p>
          <a:p>
            <a:pPr indent="-347050" lvl="0" marL="457200" rtl="0" algn="just">
              <a:lnSpc>
                <a:spcPct val="108570"/>
              </a:lnSpc>
              <a:spcBef>
                <a:spcPts val="0"/>
              </a:spcBef>
              <a:spcAft>
                <a:spcPts val="0"/>
              </a:spcAft>
              <a:buClr>
                <a:srgbClr val="010101"/>
              </a:buClr>
              <a:buSzPts val="1100"/>
              <a:buFont typeface="Arial"/>
              <a:buAutoNum type="arabicPeriod"/>
            </a:pPr>
            <a:r>
              <a:rPr b="1" lang="ru" sz="1100">
                <a:solidFill>
                  <a:srgbClr val="010101"/>
                </a:solidFill>
                <a:highlight>
                  <a:srgbClr val="FFFFFF"/>
                </a:highlight>
                <a:latin typeface="Times New Roman"/>
                <a:ea typeface="Times New Roman"/>
                <a:cs typeface="Times New Roman"/>
                <a:sym typeface="Times New Roman"/>
              </a:rPr>
              <a:t>Тестирование юзабилити (</a:t>
            </a:r>
            <a:r>
              <a:rPr lang="ru" sz="1100">
                <a:solidFill>
                  <a:srgbClr val="010101"/>
                </a:solidFill>
                <a:highlight>
                  <a:srgbClr val="FFFFFF"/>
                </a:highlight>
                <a:latin typeface="Times New Roman"/>
                <a:ea typeface="Times New Roman"/>
                <a:cs typeface="Times New Roman"/>
                <a:sym typeface="Times New Roman"/>
              </a:rPr>
              <a:t>Тестируют сайты фокус-группы с помощью специализированных инструментов аудита. Плюс — этот способ позволяет найти решения на основе точных статистических данных. Минус — подобные исследования достаточно сложно реализовать.)</a:t>
            </a:r>
            <a:endParaRPr b="1" sz="1100">
              <a:solidFill>
                <a:srgbClr val="010101"/>
              </a:solidFill>
              <a:highlight>
                <a:srgbClr val="FFFFFF"/>
              </a:highlight>
              <a:latin typeface="Times New Roman"/>
              <a:ea typeface="Times New Roman"/>
              <a:cs typeface="Times New Roman"/>
              <a:sym typeface="Times New Roman"/>
            </a:endParaRPr>
          </a:p>
          <a:p>
            <a:pPr indent="-347050" lvl="0" marL="457200" rtl="0" algn="just">
              <a:lnSpc>
                <a:spcPct val="108570"/>
              </a:lnSpc>
              <a:spcBef>
                <a:spcPts val="0"/>
              </a:spcBef>
              <a:spcAft>
                <a:spcPts val="0"/>
              </a:spcAft>
              <a:buClr>
                <a:srgbClr val="010101"/>
              </a:buClr>
              <a:buSzPts val="1100"/>
              <a:buFont typeface="Times New Roman"/>
              <a:buAutoNum type="arabicPeriod"/>
            </a:pPr>
            <a:r>
              <a:rPr b="1" lang="ru" sz="1100">
                <a:solidFill>
                  <a:srgbClr val="010101"/>
                </a:solidFill>
                <a:highlight>
                  <a:srgbClr val="FFFFFF"/>
                </a:highlight>
                <a:latin typeface="Times New Roman"/>
                <a:ea typeface="Times New Roman"/>
                <a:cs typeface="Times New Roman"/>
                <a:sym typeface="Times New Roman"/>
              </a:rPr>
              <a:t>Наблюдение за действиями посетителей</a:t>
            </a:r>
            <a:endParaRPr b="1" sz="1100">
              <a:solidFill>
                <a:srgbClr val="010101"/>
              </a:solidFill>
              <a:highlight>
                <a:srgbClr val="FFFFFF"/>
              </a:highlight>
              <a:latin typeface="Times New Roman"/>
              <a:ea typeface="Times New Roman"/>
              <a:cs typeface="Times New Roman"/>
              <a:sym typeface="Times New Roman"/>
            </a:endParaRPr>
          </a:p>
          <a:p>
            <a:pPr indent="-347050" lvl="0" marL="457200" rtl="0" algn="just">
              <a:lnSpc>
                <a:spcPct val="108570"/>
              </a:lnSpc>
              <a:spcBef>
                <a:spcPts val="0"/>
              </a:spcBef>
              <a:spcAft>
                <a:spcPts val="0"/>
              </a:spcAft>
              <a:buClr>
                <a:srgbClr val="010101"/>
              </a:buClr>
              <a:buSzPts val="1100"/>
              <a:buFont typeface="Arial"/>
              <a:buAutoNum type="arabicPeriod"/>
            </a:pPr>
            <a:r>
              <a:rPr b="1" lang="ru" sz="1100">
                <a:solidFill>
                  <a:srgbClr val="010101"/>
                </a:solidFill>
                <a:highlight>
                  <a:srgbClr val="FFFFFF"/>
                </a:highlight>
                <a:latin typeface="Times New Roman"/>
                <a:ea typeface="Times New Roman"/>
                <a:cs typeface="Times New Roman"/>
                <a:sym typeface="Times New Roman"/>
              </a:rPr>
              <a:t>Проведение экспертизы (</a:t>
            </a:r>
            <a:r>
              <a:rPr lang="ru" sz="1100">
                <a:solidFill>
                  <a:srgbClr val="010101"/>
                </a:solidFill>
                <a:highlight>
                  <a:srgbClr val="FFFFFF"/>
                </a:highlight>
                <a:latin typeface="Times New Roman"/>
                <a:ea typeface="Times New Roman"/>
                <a:cs typeface="Times New Roman"/>
                <a:sym typeface="Times New Roman"/>
              </a:rPr>
              <a:t>Самый дорогостоящий, но и надежный вариант - нанять специалистов, которые смогут определить все баги)</a:t>
            </a:r>
            <a:endParaRPr sz="11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Определение</a:t>
            </a:r>
            <a:endParaRPr/>
          </a:p>
        </p:txBody>
      </p:sp>
      <p:sp>
        <p:nvSpPr>
          <p:cNvPr id="73" name="Google Shape;73;p14"/>
          <p:cNvSpPr txBox="1"/>
          <p:nvPr>
            <p:ph idx="1" type="body"/>
          </p:nvPr>
        </p:nvSpPr>
        <p:spPr>
          <a:xfrm>
            <a:off x="311700" y="1167000"/>
            <a:ext cx="3999900" cy="3402000"/>
          </a:xfrm>
          <a:prstGeom prst="rect">
            <a:avLst/>
          </a:prstGeom>
        </p:spPr>
        <p:txBody>
          <a:bodyPr anchorCtr="0" anchor="t" bIns="91425" lIns="91425" spcFirstLastPara="1" rIns="91425" wrap="square" tIns="91425">
            <a:noAutofit/>
          </a:bodyPr>
          <a:lstStyle/>
          <a:p>
            <a:pPr indent="179999" lvl="0" marL="0" rtl="0" algn="just">
              <a:lnSpc>
                <a:spcPct val="100000"/>
              </a:lnSpc>
              <a:spcBef>
                <a:spcPts val="0"/>
              </a:spcBef>
              <a:spcAft>
                <a:spcPts val="0"/>
              </a:spcAft>
              <a:buNone/>
            </a:pPr>
            <a:r>
              <a:rPr lang="ru" sz="1100">
                <a:solidFill>
                  <a:srgbClr val="010101"/>
                </a:solidFill>
                <a:highlight>
                  <a:srgbClr val="FFFFFF"/>
                </a:highlight>
                <a:latin typeface="Times New Roman"/>
                <a:ea typeface="Times New Roman"/>
                <a:cs typeface="Times New Roman"/>
                <a:sym typeface="Times New Roman"/>
              </a:rPr>
              <a:t>Юзабилити (с англ. Usability — удобство использования) — свойства веб-сайта либо приложения, позволяющие пользователям быстро достигать поставленных ими целей (прочесть статью, купить товар, воспользоваться услугой или просто найти нужную информацию). Это касается любых ресурсов: крупных новостных порталов, интернет-магазинов, коммерческих сайтов.</a:t>
            </a:r>
            <a:endParaRPr sz="1100">
              <a:solidFill>
                <a:srgbClr val="010101"/>
              </a:solidFill>
              <a:highlight>
                <a:srgbClr val="FFFFFF"/>
              </a:highlight>
              <a:latin typeface="Times New Roman"/>
              <a:ea typeface="Times New Roman"/>
              <a:cs typeface="Times New Roman"/>
              <a:sym typeface="Times New Roman"/>
            </a:endParaRPr>
          </a:p>
          <a:p>
            <a:pPr indent="179999" lvl="0" marL="0" rtl="0" algn="just">
              <a:lnSpc>
                <a:spcPct val="100000"/>
              </a:lnSpc>
              <a:spcBef>
                <a:spcPts val="2300"/>
              </a:spcBef>
              <a:spcAft>
                <a:spcPts val="0"/>
              </a:spcAft>
              <a:buNone/>
            </a:pPr>
            <a:r>
              <a:rPr lang="ru" sz="1100">
                <a:solidFill>
                  <a:srgbClr val="010101"/>
                </a:solidFill>
                <a:highlight>
                  <a:srgbClr val="FFFFFF"/>
                </a:highlight>
                <a:latin typeface="Times New Roman"/>
                <a:ea typeface="Times New Roman"/>
                <a:cs typeface="Times New Roman"/>
                <a:sym typeface="Times New Roman"/>
              </a:rPr>
              <a:t>Большинство веб-проектов создаются с целью получения прибыли, в результате конверсия или выполнение пользователями целевых действий (например, звонок, заказ или покупка товара/услуги) становится приоритетом.</a:t>
            </a:r>
            <a:endParaRPr sz="1100">
              <a:solidFill>
                <a:srgbClr val="010101"/>
              </a:solidFill>
              <a:highlight>
                <a:srgbClr val="FFFFFF"/>
              </a:highlight>
              <a:latin typeface="Times New Roman"/>
              <a:ea typeface="Times New Roman"/>
              <a:cs typeface="Times New Roman"/>
              <a:sym typeface="Times New Roman"/>
            </a:endParaRPr>
          </a:p>
          <a:p>
            <a:pPr indent="179999" lvl="0" marL="0" rtl="0" algn="just">
              <a:lnSpc>
                <a:spcPct val="100000"/>
              </a:lnSpc>
              <a:spcBef>
                <a:spcPts val="2300"/>
              </a:spcBef>
              <a:spcAft>
                <a:spcPts val="0"/>
              </a:spcAft>
              <a:buNone/>
            </a:pPr>
            <a:r>
              <a:rPr lang="ru" sz="1100">
                <a:solidFill>
                  <a:srgbClr val="010101"/>
                </a:solidFill>
                <a:highlight>
                  <a:srgbClr val="FFFFFF"/>
                </a:highlight>
                <a:latin typeface="Times New Roman"/>
                <a:ea typeface="Times New Roman"/>
                <a:cs typeface="Times New Roman"/>
                <a:sym typeface="Times New Roman"/>
              </a:rPr>
              <a:t>Именно потому так важно соблюдать основные принципы юзабилити, ведь это влияет на то, с какими чувствами посетитель сайта с него уйдет — довольным, получившим ответ на свой запрос или быстро покинет ресурс и перейдет к конкуренту, не найдя нужного.</a:t>
            </a:r>
            <a:endParaRPr sz="1100">
              <a:solidFill>
                <a:srgbClr val="010101"/>
              </a:solidFill>
              <a:highlight>
                <a:srgbClr val="FFFFFF"/>
              </a:highlight>
              <a:latin typeface="Times New Roman"/>
              <a:ea typeface="Times New Roman"/>
              <a:cs typeface="Times New Roman"/>
              <a:sym typeface="Times New Roman"/>
            </a:endParaRPr>
          </a:p>
          <a:p>
            <a:pPr indent="179999" lvl="0" marL="0" rtl="0" algn="just">
              <a:spcBef>
                <a:spcPts val="2300"/>
              </a:spcBef>
              <a:spcAft>
                <a:spcPts val="1200"/>
              </a:spcAft>
              <a:buNone/>
            </a:pPr>
            <a:r>
              <a:t/>
            </a:r>
            <a:endParaRPr sz="900">
              <a:latin typeface="Times New Roman"/>
              <a:ea typeface="Times New Roman"/>
              <a:cs typeface="Times New Roman"/>
              <a:sym typeface="Times New Roman"/>
            </a:endParaRPr>
          </a:p>
        </p:txBody>
      </p:sp>
      <p:sp>
        <p:nvSpPr>
          <p:cNvPr id="74" name="Google Shape;74;p14"/>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5" name="Google Shape;75;p14"/>
          <p:cNvPicPr preferRelativeResize="0"/>
          <p:nvPr/>
        </p:nvPicPr>
        <p:blipFill>
          <a:blip r:embed="rId3">
            <a:alphaModFix/>
          </a:blip>
          <a:stretch>
            <a:fillRect/>
          </a:stretch>
        </p:blipFill>
        <p:spPr>
          <a:xfrm>
            <a:off x="4591250" y="1266175"/>
            <a:ext cx="4241050" cy="34018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ru" sz="2940"/>
              <a:t>Почему </a:t>
            </a:r>
            <a:r>
              <a:rPr lang="ru" sz="2940"/>
              <a:t>важно соблюдать основные принципы юзабилити?</a:t>
            </a:r>
            <a:r>
              <a:rPr lang="ru" sz="2940"/>
              <a:t> </a:t>
            </a:r>
            <a:endParaRPr sz="2940"/>
          </a:p>
        </p:txBody>
      </p:sp>
      <p:sp>
        <p:nvSpPr>
          <p:cNvPr id="81" name="Google Shape;81;p15"/>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179999" lvl="0" marL="0" rtl="0" algn="l">
              <a:lnSpc>
                <a:spcPct val="100000"/>
              </a:lnSpc>
              <a:spcBef>
                <a:spcPts val="0"/>
              </a:spcBef>
              <a:spcAft>
                <a:spcPts val="0"/>
              </a:spcAft>
              <a:buNone/>
            </a:pPr>
            <a:r>
              <a:rPr lang="ru" sz="1200">
                <a:solidFill>
                  <a:srgbClr val="010101"/>
                </a:solidFill>
                <a:highlight>
                  <a:srgbClr val="FFFFFF"/>
                </a:highlight>
                <a:latin typeface="Times New Roman"/>
                <a:ea typeface="Times New Roman"/>
                <a:cs typeface="Times New Roman"/>
                <a:sym typeface="Times New Roman"/>
              </a:rPr>
              <a:t>Соблюдение основных принципов юзабилити положительно влияет на два основных фактора:</a:t>
            </a:r>
            <a:endParaRPr sz="1200">
              <a:solidFill>
                <a:srgbClr val="010101"/>
              </a:solidFill>
              <a:highlight>
                <a:srgbClr val="FFFFFF"/>
              </a:highlight>
              <a:latin typeface="Times New Roman"/>
              <a:ea typeface="Times New Roman"/>
              <a:cs typeface="Times New Roman"/>
              <a:sym typeface="Times New Roman"/>
            </a:endParaRPr>
          </a:p>
          <a:p>
            <a:pPr indent="-353400" lvl="0" marL="457200" rtl="0" algn="l">
              <a:lnSpc>
                <a:spcPct val="100000"/>
              </a:lnSpc>
              <a:spcBef>
                <a:spcPts val="2300"/>
              </a:spcBef>
              <a:spcAft>
                <a:spcPts val="0"/>
              </a:spcAft>
              <a:buClr>
                <a:srgbClr val="000000"/>
              </a:buClr>
              <a:buSzPts val="1200"/>
              <a:buFont typeface="Times New Roman"/>
              <a:buChar char="●"/>
            </a:pPr>
            <a:r>
              <a:rPr lang="ru" sz="1200">
                <a:solidFill>
                  <a:srgbClr val="010101"/>
                </a:solidFill>
                <a:highlight>
                  <a:srgbClr val="FFFFFF"/>
                </a:highlight>
                <a:latin typeface="Times New Roman"/>
                <a:ea typeface="Times New Roman"/>
                <a:cs typeface="Times New Roman"/>
                <a:sym typeface="Times New Roman"/>
              </a:rPr>
              <a:t>посещаемость;</a:t>
            </a:r>
            <a:endParaRPr sz="1200">
              <a:solidFill>
                <a:srgbClr val="010101"/>
              </a:solidFill>
              <a:highlight>
                <a:srgbClr val="FFFFFF"/>
              </a:highlight>
              <a:latin typeface="Times New Roman"/>
              <a:ea typeface="Times New Roman"/>
              <a:cs typeface="Times New Roman"/>
              <a:sym typeface="Times New Roman"/>
            </a:endParaRPr>
          </a:p>
          <a:p>
            <a:pPr indent="-353400" lvl="0" marL="457200" rtl="0" algn="l">
              <a:lnSpc>
                <a:spcPct val="100000"/>
              </a:lnSpc>
              <a:spcBef>
                <a:spcPts val="0"/>
              </a:spcBef>
              <a:spcAft>
                <a:spcPts val="0"/>
              </a:spcAft>
              <a:buClr>
                <a:srgbClr val="000000"/>
              </a:buClr>
              <a:buSzPts val="1200"/>
              <a:buFont typeface="Times New Roman"/>
              <a:buChar char="●"/>
            </a:pPr>
            <a:r>
              <a:rPr lang="ru" sz="1200">
                <a:solidFill>
                  <a:srgbClr val="010101"/>
                </a:solidFill>
                <a:highlight>
                  <a:srgbClr val="FFFFFF"/>
                </a:highlight>
                <a:latin typeface="Times New Roman"/>
                <a:ea typeface="Times New Roman"/>
                <a:cs typeface="Times New Roman"/>
                <a:sym typeface="Times New Roman"/>
              </a:rPr>
              <a:t>конверсия.</a:t>
            </a:r>
            <a:endParaRPr sz="1200">
              <a:solidFill>
                <a:srgbClr val="010101"/>
              </a:solidFill>
              <a:highlight>
                <a:srgbClr val="FFFFFF"/>
              </a:highlight>
              <a:latin typeface="Times New Roman"/>
              <a:ea typeface="Times New Roman"/>
              <a:cs typeface="Times New Roman"/>
              <a:sym typeface="Times New Roman"/>
            </a:endParaRPr>
          </a:p>
          <a:p>
            <a:pPr indent="179999" lvl="0" marL="0" rtl="0" algn="l">
              <a:lnSpc>
                <a:spcPct val="110000"/>
              </a:lnSpc>
              <a:spcBef>
                <a:spcPts val="3800"/>
              </a:spcBef>
              <a:spcAft>
                <a:spcPts val="0"/>
              </a:spcAft>
              <a:buNone/>
            </a:pPr>
            <a:r>
              <a:rPr lang="ru" sz="1200">
                <a:solidFill>
                  <a:srgbClr val="010101"/>
                </a:solidFill>
                <a:highlight>
                  <a:srgbClr val="FFFFFF"/>
                </a:highlight>
                <a:latin typeface="Times New Roman"/>
                <a:ea typeface="Times New Roman"/>
                <a:cs typeface="Times New Roman"/>
                <a:sym typeface="Times New Roman"/>
              </a:rPr>
              <a:t>Важно понимать — пользователи будут возвращаться на веб-ресурс только если им понравится на нем находится. Поэтому сайт должен быть не только удобным, но и максимально понятным: контент, навигация, последовательность действий. Из-за большого количества конкурентов практически у каждого ресурса его посетители не захотят долго разбираться с тонкостями и нюансами работы — проще перейти на другой более продуманный ресурс.</a:t>
            </a:r>
            <a:endParaRPr sz="1200">
              <a:solidFill>
                <a:srgbClr val="010101"/>
              </a:solidFill>
              <a:highlight>
                <a:srgbClr val="FFFFFF"/>
              </a:highlight>
              <a:latin typeface="Times New Roman"/>
              <a:ea typeface="Times New Roman"/>
              <a:cs typeface="Times New Roman"/>
              <a:sym typeface="Times New Roman"/>
            </a:endParaRPr>
          </a:p>
          <a:p>
            <a:pPr indent="179999" lvl="0" marL="0" rtl="0" algn="l">
              <a:lnSpc>
                <a:spcPct val="112220"/>
              </a:lnSpc>
              <a:spcBef>
                <a:spcPts val="2300"/>
              </a:spcBef>
              <a:spcAft>
                <a:spcPts val="0"/>
              </a:spcAft>
              <a:buNone/>
            </a:pPr>
            <a:r>
              <a:rPr lang="ru" sz="1300">
                <a:solidFill>
                  <a:srgbClr val="010101"/>
                </a:solidFill>
                <a:highlight>
                  <a:srgbClr val="FFFFFF"/>
                </a:highlight>
                <a:latin typeface="Times New Roman"/>
                <a:ea typeface="Times New Roman"/>
                <a:cs typeface="Times New Roman"/>
                <a:sym typeface="Times New Roman"/>
              </a:rPr>
              <a:t>Соблюдая основные принципы юзабилити, вы исправите недочеты, что поможет привлечь новых потенциальных клиентов, удержать уже пользующихся вашими услугами и, соответственно, повысить продажи.</a:t>
            </a:r>
            <a:endParaRPr sz="1300">
              <a:solidFill>
                <a:srgbClr val="010101"/>
              </a:solidFill>
              <a:highlight>
                <a:srgbClr val="FFFFFF"/>
              </a:highlight>
              <a:latin typeface="Times New Roman"/>
              <a:ea typeface="Times New Roman"/>
              <a:cs typeface="Times New Roman"/>
              <a:sym typeface="Times New Roman"/>
            </a:endParaRPr>
          </a:p>
          <a:p>
            <a:pPr indent="0" lvl="0" marL="0" rtl="0" algn="l">
              <a:lnSpc>
                <a:spcPct val="105000"/>
              </a:lnSpc>
              <a:spcBef>
                <a:spcPts val="0"/>
              </a:spcBef>
              <a:spcAft>
                <a:spcPts val="1200"/>
              </a:spcAft>
              <a:buNone/>
            </a:pPr>
            <a:r>
              <a:t/>
            </a:r>
            <a:endParaRPr sz="12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ru" sz="2940"/>
              <a:t>Основные </a:t>
            </a:r>
            <a:r>
              <a:rPr lang="ru" sz="2940"/>
              <a:t>моменты влияния юзабилити на посещаемость и конверсию</a:t>
            </a:r>
            <a:endParaRPr sz="2940"/>
          </a:p>
        </p:txBody>
      </p:sp>
      <p:sp>
        <p:nvSpPr>
          <p:cNvPr id="87" name="Google Shape;87;p16"/>
          <p:cNvSpPr txBox="1"/>
          <p:nvPr>
            <p:ph idx="1" type="body"/>
          </p:nvPr>
        </p:nvSpPr>
        <p:spPr>
          <a:xfrm>
            <a:off x="92375" y="1266325"/>
            <a:ext cx="8520600" cy="3302700"/>
          </a:xfrm>
          <a:prstGeom prst="rect">
            <a:avLst/>
          </a:prstGeom>
        </p:spPr>
        <p:txBody>
          <a:bodyPr anchorCtr="0" anchor="t" bIns="91425" lIns="91425" spcFirstLastPara="1" rIns="91425" wrap="square" tIns="91425">
            <a:normAutofit lnSpcReduction="10000"/>
          </a:bodyPr>
          <a:lstStyle/>
          <a:p>
            <a:pPr indent="0" lvl="0" marL="457200" rtl="0" algn="l">
              <a:lnSpc>
                <a:spcPct val="125000"/>
              </a:lnSpc>
              <a:spcBef>
                <a:spcPts val="3500"/>
              </a:spcBef>
              <a:spcAft>
                <a:spcPts val="0"/>
              </a:spcAft>
              <a:buNone/>
            </a:pPr>
            <a:r>
              <a:t/>
            </a:r>
            <a:endParaRPr sz="1100">
              <a:solidFill>
                <a:srgbClr val="010101"/>
              </a:solidFill>
              <a:highlight>
                <a:srgbClr val="FFFFFF"/>
              </a:highlight>
              <a:latin typeface="Arial"/>
              <a:ea typeface="Arial"/>
              <a:cs typeface="Arial"/>
              <a:sym typeface="Arial"/>
            </a:endParaRPr>
          </a:p>
          <a:p>
            <a:pPr indent="-304800" lvl="0" marL="457200" rtl="0" algn="l">
              <a:lnSpc>
                <a:spcPct val="125000"/>
              </a:lnSpc>
              <a:spcBef>
                <a:spcPts val="3500"/>
              </a:spcBef>
              <a:spcAft>
                <a:spcPts val="0"/>
              </a:spcAft>
              <a:buClr>
                <a:srgbClr val="000000"/>
              </a:buClr>
              <a:buSzPts val="1200"/>
              <a:buFont typeface="Arial"/>
              <a:buAutoNum type="arabicPeriod"/>
            </a:pPr>
            <a:r>
              <a:rPr lang="ru" sz="1200" u="sng">
                <a:solidFill>
                  <a:srgbClr val="F1823E"/>
                </a:solidFill>
                <a:highlight>
                  <a:srgbClr val="FFFFFF"/>
                </a:highlight>
                <a:latin typeface="Arial"/>
                <a:ea typeface="Arial"/>
                <a:cs typeface="Arial"/>
                <a:sym typeface="Arial"/>
                <a:hlinkClick r:id="rId3">
                  <a:extLst>
                    <a:ext uri="{A12FA001-AC4F-418D-AE19-62706E023703}">
                      <ahyp:hlinkClr val="tx"/>
                    </a:ext>
                  </a:extLst>
                </a:hlinkClick>
              </a:rPr>
              <a:t>Анализ Kissmetrics</a:t>
            </a:r>
            <a:r>
              <a:rPr lang="ru" sz="1200">
                <a:solidFill>
                  <a:srgbClr val="010101"/>
                </a:solidFill>
                <a:highlight>
                  <a:srgbClr val="FFFFFF"/>
                </a:highlight>
                <a:latin typeface="Arial"/>
                <a:ea typeface="Arial"/>
                <a:cs typeface="Arial"/>
                <a:sym typeface="Arial"/>
              </a:rPr>
              <a:t> показал, что более 40 % читателей уйдут с сайта, если скорость загрузки страниц составит более 3 секунд. Это же исследование показало — если нет контактной информации, почти 45% клиентов тут же уйдет к конкурентам.</a:t>
            </a:r>
            <a:endParaRPr sz="1200">
              <a:solidFill>
                <a:srgbClr val="010101"/>
              </a:solidFill>
              <a:highlight>
                <a:srgbClr val="FFFFFF"/>
              </a:highlight>
              <a:latin typeface="Arial"/>
              <a:ea typeface="Arial"/>
              <a:cs typeface="Arial"/>
              <a:sym typeface="Arial"/>
            </a:endParaRPr>
          </a:p>
          <a:p>
            <a:pPr indent="-304800" lvl="0" marL="457200" rtl="0" algn="l">
              <a:lnSpc>
                <a:spcPct val="125000"/>
              </a:lnSpc>
              <a:spcBef>
                <a:spcPts val="0"/>
              </a:spcBef>
              <a:spcAft>
                <a:spcPts val="0"/>
              </a:spcAft>
              <a:buClr>
                <a:srgbClr val="000000"/>
              </a:buClr>
              <a:buSzPts val="1200"/>
              <a:buFont typeface="Arial"/>
              <a:buAutoNum type="arabicPeriod"/>
            </a:pPr>
            <a:r>
              <a:rPr lang="ru" sz="1200">
                <a:solidFill>
                  <a:srgbClr val="010101"/>
                </a:solidFill>
                <a:highlight>
                  <a:srgbClr val="FFFFFF"/>
                </a:highlight>
                <a:latin typeface="Arial"/>
                <a:ea typeface="Arial"/>
                <a:cs typeface="Arial"/>
                <a:sym typeface="Arial"/>
              </a:rPr>
              <a:t>Данные </a:t>
            </a:r>
            <a:r>
              <a:rPr lang="ru" sz="1200" u="sng">
                <a:solidFill>
                  <a:srgbClr val="F1823E"/>
                </a:solidFill>
                <a:highlight>
                  <a:srgbClr val="FFFFFF"/>
                </a:highlight>
                <a:latin typeface="Arial"/>
                <a:ea typeface="Arial"/>
                <a:cs typeface="Arial"/>
                <a:sym typeface="Arial"/>
                <a:hlinkClick r:id="rId4">
                  <a:extLst>
                    <a:ext uri="{A12FA001-AC4F-418D-AE19-62706E023703}">
                      <ahyp:hlinkClr val="tx"/>
                    </a:ext>
                  </a:extLst>
                </a:hlinkClick>
              </a:rPr>
              <a:t>анализа Landauer</a:t>
            </a:r>
            <a:r>
              <a:rPr lang="ru" sz="1200">
                <a:solidFill>
                  <a:srgbClr val="010101"/>
                </a:solidFill>
                <a:highlight>
                  <a:srgbClr val="FFFFFF"/>
                </a:highlight>
                <a:latin typeface="Arial"/>
                <a:ea typeface="Arial"/>
                <a:cs typeface="Arial"/>
                <a:sym typeface="Arial"/>
              </a:rPr>
              <a:t> указывают на то, что предварительно проведенное тестирование юзабилити в дальнейшем снижает расходы на поддержку веб-сайта более чем в три раза.</a:t>
            </a:r>
            <a:endParaRPr sz="1200">
              <a:solidFill>
                <a:srgbClr val="010101"/>
              </a:solidFill>
              <a:highlight>
                <a:srgbClr val="FFFFFF"/>
              </a:highlight>
              <a:latin typeface="Arial"/>
              <a:ea typeface="Arial"/>
              <a:cs typeface="Arial"/>
              <a:sym typeface="Arial"/>
            </a:endParaRPr>
          </a:p>
          <a:p>
            <a:pPr indent="-304800" lvl="0" marL="457200" rtl="0" algn="l">
              <a:lnSpc>
                <a:spcPct val="125000"/>
              </a:lnSpc>
              <a:spcBef>
                <a:spcPts val="0"/>
              </a:spcBef>
              <a:spcAft>
                <a:spcPts val="0"/>
              </a:spcAft>
              <a:buClr>
                <a:srgbClr val="000000"/>
              </a:buClr>
              <a:buSzPts val="1200"/>
              <a:buFont typeface="Arial"/>
              <a:buAutoNum type="arabicPeriod"/>
            </a:pPr>
            <a:r>
              <a:rPr lang="ru" sz="1200" u="sng">
                <a:solidFill>
                  <a:srgbClr val="F1823E"/>
                </a:solidFill>
                <a:highlight>
                  <a:srgbClr val="FFFFFF"/>
                </a:highlight>
                <a:latin typeface="Arial"/>
                <a:ea typeface="Arial"/>
                <a:cs typeface="Arial"/>
                <a:sym typeface="Arial"/>
                <a:hlinkClick r:id="rId5">
                  <a:extLst>
                    <a:ext uri="{A12FA001-AC4F-418D-AE19-62706E023703}">
                      <ahyp:hlinkClr val="tx"/>
                    </a:ext>
                  </a:extLst>
                </a:hlinkClick>
              </a:rPr>
              <a:t>Исследование Creative Good</a:t>
            </a:r>
            <a:r>
              <a:rPr lang="ru" sz="1200">
                <a:solidFill>
                  <a:srgbClr val="010101"/>
                </a:solidFill>
                <a:highlight>
                  <a:srgbClr val="FFFFFF"/>
                </a:highlight>
                <a:latin typeface="Arial"/>
                <a:ea typeface="Arial"/>
                <a:cs typeface="Arial"/>
                <a:sym typeface="Arial"/>
              </a:rPr>
              <a:t> доказало: интуитивно понятный путь для оформления заказа увеличивает количество покупателей на 40 %, средняя сумма заказа повышается на 10 %.</a:t>
            </a:r>
            <a:endParaRPr sz="1200">
              <a:solidFill>
                <a:srgbClr val="010101"/>
              </a:solidFill>
              <a:highlight>
                <a:srgbClr val="FFFFFF"/>
              </a:highlight>
              <a:latin typeface="Arial"/>
              <a:ea typeface="Arial"/>
              <a:cs typeface="Arial"/>
              <a:sym typeface="Arial"/>
            </a:endParaRPr>
          </a:p>
          <a:p>
            <a:pPr indent="-304800" lvl="0" marL="457200" rtl="0" algn="l">
              <a:lnSpc>
                <a:spcPct val="125000"/>
              </a:lnSpc>
              <a:spcBef>
                <a:spcPts val="0"/>
              </a:spcBef>
              <a:spcAft>
                <a:spcPts val="0"/>
              </a:spcAft>
              <a:buClr>
                <a:srgbClr val="000000"/>
              </a:buClr>
              <a:buSzPts val="1200"/>
              <a:buFont typeface="Arial"/>
              <a:buAutoNum type="arabicPeriod"/>
            </a:pPr>
            <a:r>
              <a:rPr lang="ru" sz="1200" u="sng">
                <a:solidFill>
                  <a:srgbClr val="F1823E"/>
                </a:solidFill>
                <a:highlight>
                  <a:srgbClr val="FFFFFF"/>
                </a:highlight>
                <a:latin typeface="Arial"/>
                <a:ea typeface="Arial"/>
                <a:cs typeface="Arial"/>
                <a:sym typeface="Arial"/>
                <a:hlinkClick r:id="rId6">
                  <a:extLst>
                    <a:ext uri="{A12FA001-AC4F-418D-AE19-62706E023703}">
                      <ahyp:hlinkClr val="tx"/>
                    </a:ext>
                  </a:extLst>
                </a:hlinkClick>
              </a:rPr>
              <a:t>Аналитики User Interface Engineering</a:t>
            </a:r>
            <a:r>
              <a:rPr lang="ru" sz="1200">
                <a:solidFill>
                  <a:srgbClr val="010101"/>
                </a:solidFill>
                <a:highlight>
                  <a:srgbClr val="FFFFFF"/>
                </a:highlight>
                <a:latin typeface="Arial"/>
                <a:ea typeface="Arial"/>
                <a:cs typeface="Arial"/>
                <a:sym typeface="Arial"/>
              </a:rPr>
              <a:t> в своем исследовании показали: если клиенты получают полную информацию о товаре/услуге, общий объем продаж увеличивается в среднем на 25%.</a:t>
            </a:r>
            <a:endParaRPr sz="1200">
              <a:solidFill>
                <a:srgbClr val="010101"/>
              </a:solidFill>
              <a:highlight>
                <a:srgbClr val="FFFFFF"/>
              </a:highlight>
              <a:latin typeface="Arial"/>
              <a:ea typeface="Arial"/>
              <a:cs typeface="Arial"/>
              <a:sym typeface="Arial"/>
            </a:endParaRPr>
          </a:p>
          <a:p>
            <a:pPr indent="0" lvl="0" marL="0" rtl="0" algn="l">
              <a:spcBef>
                <a:spcPts val="23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264225" y="4045450"/>
            <a:ext cx="3834300" cy="377400"/>
          </a:xfrm>
          <a:prstGeom prst="rect">
            <a:avLst/>
          </a:prstGeom>
        </p:spPr>
        <p:txBody>
          <a:bodyPr anchorCtr="0" anchor="b" bIns="91425" lIns="91425" spcFirstLastPara="1" rIns="91425" wrap="square" tIns="91425">
            <a:normAutofit fontScale="90000"/>
          </a:bodyPr>
          <a:lstStyle/>
          <a:p>
            <a:pPr indent="0" lvl="0" marL="0" rtl="0" algn="just">
              <a:spcBef>
                <a:spcPts val="0"/>
              </a:spcBef>
              <a:spcAft>
                <a:spcPts val="0"/>
              </a:spcAft>
              <a:buNone/>
            </a:pPr>
            <a:r>
              <a:rPr b="0" lang="ru" sz="900">
                <a:solidFill>
                  <a:srgbClr val="808080"/>
                </a:solidFill>
                <a:highlight>
                  <a:srgbClr val="FFFFFF"/>
                </a:highlight>
                <a:latin typeface="Arial"/>
                <a:ea typeface="Arial"/>
                <a:cs typeface="Arial"/>
                <a:sym typeface="Arial"/>
              </a:rPr>
              <a:t>Попадая на главную страницу сайта, пользователь сразу должен понимать, чем занимается компания</a:t>
            </a:r>
            <a:endParaRPr/>
          </a:p>
        </p:txBody>
      </p:sp>
      <p:sp>
        <p:nvSpPr>
          <p:cNvPr id="93" name="Google Shape;93;p17"/>
          <p:cNvSpPr txBox="1"/>
          <p:nvPr>
            <p:ph idx="1" type="body"/>
          </p:nvPr>
        </p:nvSpPr>
        <p:spPr>
          <a:xfrm>
            <a:off x="269250" y="866050"/>
            <a:ext cx="2808000" cy="3179400"/>
          </a:xfrm>
          <a:prstGeom prst="rect">
            <a:avLst/>
          </a:prstGeom>
        </p:spPr>
        <p:txBody>
          <a:bodyPr anchorCtr="0" anchor="t" bIns="91425" lIns="91425" spcFirstLastPara="1" rIns="91425" wrap="square" tIns="91425">
            <a:normAutofit lnSpcReduction="10000"/>
          </a:bodyPr>
          <a:lstStyle/>
          <a:p>
            <a:pPr indent="179999" lvl="0" marL="0" rtl="0" algn="just">
              <a:lnSpc>
                <a:spcPct val="105000"/>
              </a:lnSpc>
              <a:spcBef>
                <a:spcPts val="0"/>
              </a:spcBef>
              <a:spcAft>
                <a:spcPts val="0"/>
              </a:spcAft>
              <a:buSzPts val="852"/>
              <a:buNone/>
            </a:pPr>
            <a:r>
              <a:rPr lang="ru">
                <a:solidFill>
                  <a:srgbClr val="010101"/>
                </a:solidFill>
                <a:highlight>
                  <a:srgbClr val="FFFFFF"/>
                </a:highlight>
                <a:latin typeface="Times New Roman"/>
                <a:ea typeface="Times New Roman"/>
                <a:cs typeface="Times New Roman"/>
                <a:sym typeface="Times New Roman"/>
              </a:rPr>
              <a:t>Если будут соблюдены основные принципы юзабилити с навигацией, это подтолкнет потенциальных клиентов совершать необходимые целевые действия: позвонить представителям компании, скачать прайс, оформить товар, воспользоваться предложенной услугой и т.д. </a:t>
            </a:r>
            <a:endParaRPr>
              <a:solidFill>
                <a:srgbClr val="010101"/>
              </a:solidFill>
              <a:highlight>
                <a:srgbClr val="FFFFFF"/>
              </a:highlight>
              <a:latin typeface="Times New Roman"/>
              <a:ea typeface="Times New Roman"/>
              <a:cs typeface="Times New Roman"/>
              <a:sym typeface="Times New Roman"/>
            </a:endParaRPr>
          </a:p>
          <a:p>
            <a:pPr indent="179999" lvl="0" marL="0" rtl="0" algn="just">
              <a:lnSpc>
                <a:spcPct val="105000"/>
              </a:lnSpc>
              <a:spcBef>
                <a:spcPts val="1200"/>
              </a:spcBef>
              <a:spcAft>
                <a:spcPts val="1200"/>
              </a:spcAft>
              <a:buSzPts val="852"/>
              <a:buNone/>
            </a:pPr>
            <a:r>
              <a:rPr lang="ru">
                <a:solidFill>
                  <a:srgbClr val="010101"/>
                </a:solidFill>
                <a:highlight>
                  <a:srgbClr val="FFFFFF"/>
                </a:highlight>
                <a:latin typeface="Times New Roman"/>
                <a:ea typeface="Times New Roman"/>
                <a:cs typeface="Times New Roman"/>
                <a:sym typeface="Times New Roman"/>
              </a:rPr>
              <a:t>Это касается и грамотно продуманной структуры: если придется ждать обновления страницы или искать, как сделать определенное действие, человек уйдет; если с главной страницы не поймет, что делать дальше, чтобы купить товар или найти нужную ему статью, он уйдет.</a:t>
            </a:r>
            <a:endParaRPr>
              <a:latin typeface="Times New Roman"/>
              <a:ea typeface="Times New Roman"/>
              <a:cs typeface="Times New Roman"/>
              <a:sym typeface="Times New Roman"/>
            </a:endParaRPr>
          </a:p>
        </p:txBody>
      </p:sp>
      <p:pic>
        <p:nvPicPr>
          <p:cNvPr id="94" name="Google Shape;94;p17"/>
          <p:cNvPicPr preferRelativeResize="0"/>
          <p:nvPr/>
        </p:nvPicPr>
        <p:blipFill>
          <a:blip r:embed="rId3">
            <a:alphaModFix/>
          </a:blip>
          <a:stretch>
            <a:fillRect/>
          </a:stretch>
        </p:blipFill>
        <p:spPr>
          <a:xfrm>
            <a:off x="3321625" y="1008450"/>
            <a:ext cx="5719500" cy="295879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00" y="814800"/>
            <a:ext cx="8571300" cy="942000"/>
          </a:xfrm>
          <a:prstGeom prst="rect">
            <a:avLst/>
          </a:prstGeom>
        </p:spPr>
        <p:txBody>
          <a:bodyPr anchorCtr="0" anchor="ctr" bIns="91425" lIns="91425" spcFirstLastPara="1" rIns="91425" wrap="square" tIns="91425">
            <a:normAutofit fontScale="90000"/>
          </a:bodyPr>
          <a:lstStyle/>
          <a:p>
            <a:pPr indent="0" lvl="0" marL="0" rtl="0" algn="ctr">
              <a:lnSpc>
                <a:spcPct val="127770"/>
              </a:lnSpc>
              <a:spcBef>
                <a:spcPts val="0"/>
              </a:spcBef>
              <a:spcAft>
                <a:spcPts val="0"/>
              </a:spcAft>
              <a:buNone/>
            </a:pPr>
            <a:r>
              <a:t/>
            </a:r>
            <a:endParaRPr/>
          </a:p>
          <a:p>
            <a:pPr indent="0" lvl="0" marL="0" rtl="0" algn="ctr">
              <a:lnSpc>
                <a:spcPct val="127770"/>
              </a:lnSpc>
              <a:spcBef>
                <a:spcPts val="400"/>
              </a:spcBef>
              <a:spcAft>
                <a:spcPts val="0"/>
              </a:spcAft>
              <a:buNone/>
            </a:pPr>
            <a:r>
              <a:rPr lang="ru"/>
              <a:t>Чек-лист по юзабилити: что нужно проверять?</a:t>
            </a:r>
            <a:endParaRPr/>
          </a:p>
          <a:p>
            <a:pPr indent="179999" lvl="0" marL="0" rtl="0" algn="just">
              <a:lnSpc>
                <a:spcPct val="120000"/>
              </a:lnSpc>
              <a:spcBef>
                <a:spcPts val="400"/>
              </a:spcBef>
              <a:spcAft>
                <a:spcPts val="2300"/>
              </a:spcAft>
              <a:buNone/>
            </a:pPr>
            <a:r>
              <a:rPr b="0" lang="ru" sz="1550">
                <a:solidFill>
                  <a:srgbClr val="010101"/>
                </a:solidFill>
                <a:highlight>
                  <a:srgbClr val="FFFFFF"/>
                </a:highlight>
                <a:latin typeface="Times New Roman"/>
                <a:ea typeface="Times New Roman"/>
                <a:cs typeface="Times New Roman"/>
                <a:sym typeface="Times New Roman"/>
              </a:rPr>
              <a:t>Аудит юзабилити поможет протестировать веб-ресурс и найти моменты, мешающие комфортному взаимодействию пользователя и сайта. Анализируя их, вы сможете сделать его более комфортным.</a:t>
            </a:r>
            <a:endParaRPr sz="155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Навигация</a:t>
            </a:r>
            <a:endParaRPr/>
          </a:p>
        </p:txBody>
      </p:sp>
      <p:sp>
        <p:nvSpPr>
          <p:cNvPr id="105" name="Google Shape;105;p19"/>
          <p:cNvSpPr txBox="1"/>
          <p:nvPr>
            <p:ph idx="1" type="body"/>
          </p:nvPr>
        </p:nvSpPr>
        <p:spPr>
          <a:xfrm>
            <a:off x="311700" y="1266175"/>
            <a:ext cx="3999900" cy="3302700"/>
          </a:xfrm>
          <a:prstGeom prst="rect">
            <a:avLst/>
          </a:prstGeom>
        </p:spPr>
        <p:txBody>
          <a:bodyPr anchorCtr="0" anchor="t" bIns="91425" lIns="91425" spcFirstLastPara="1" rIns="91425" wrap="square" tIns="91425">
            <a:normAutofit lnSpcReduction="20000"/>
          </a:bodyPr>
          <a:lstStyle/>
          <a:p>
            <a:pPr indent="0" lvl="0" marL="0" rtl="0" algn="l">
              <a:lnSpc>
                <a:spcPct val="130000"/>
              </a:lnSpc>
              <a:spcBef>
                <a:spcPts val="0"/>
              </a:spcBef>
              <a:spcAft>
                <a:spcPts val="0"/>
              </a:spcAft>
              <a:buNone/>
            </a:pPr>
            <a:r>
              <a:rPr b="1" lang="ru" sz="1100">
                <a:solidFill>
                  <a:srgbClr val="010101"/>
                </a:solidFill>
                <a:highlight>
                  <a:srgbClr val="FFFFFF"/>
                </a:highlight>
                <a:latin typeface="Arial"/>
                <a:ea typeface="Arial"/>
                <a:cs typeface="Arial"/>
                <a:sym typeface="Arial"/>
              </a:rPr>
              <a:t>Структура</a:t>
            </a:r>
            <a:endParaRPr b="1" sz="1100">
              <a:solidFill>
                <a:srgbClr val="010101"/>
              </a:solidFill>
              <a:highlight>
                <a:srgbClr val="FFFFFF"/>
              </a:highlight>
              <a:latin typeface="Arial"/>
              <a:ea typeface="Arial"/>
              <a:cs typeface="Arial"/>
              <a:sym typeface="Arial"/>
            </a:endParaRPr>
          </a:p>
          <a:p>
            <a:pPr indent="0" lvl="0" marL="0" rtl="0" algn="l">
              <a:lnSpc>
                <a:spcPct val="120000"/>
              </a:lnSpc>
              <a:spcBef>
                <a:spcPts val="200"/>
              </a:spcBef>
              <a:spcAft>
                <a:spcPts val="0"/>
              </a:spcAft>
              <a:buNone/>
            </a:pPr>
            <a:r>
              <a:rPr lang="ru" sz="1100">
                <a:solidFill>
                  <a:srgbClr val="010101"/>
                </a:solidFill>
                <a:highlight>
                  <a:srgbClr val="FFFFFF"/>
                </a:highlight>
                <a:latin typeface="Arial"/>
                <a:ea typeface="Arial"/>
                <a:cs typeface="Arial"/>
                <a:sym typeface="Arial"/>
              </a:rPr>
              <a:t>Она должна быть простой — это главное правило. Когда пользователь попадает на сайт, он должен сразу понимать, на какой странице находится, куда нажимать для совершения целевого действия. Если структура правильно разработана, посетителям не придется «путешествовать» по страницам, чтобы совершить какое-то действие.</a:t>
            </a:r>
            <a:endParaRPr sz="1100">
              <a:solidFill>
                <a:srgbClr val="010101"/>
              </a:solidFill>
              <a:highlight>
                <a:srgbClr val="FFFFFF"/>
              </a:highlight>
              <a:latin typeface="Arial"/>
              <a:ea typeface="Arial"/>
              <a:cs typeface="Arial"/>
              <a:sym typeface="Arial"/>
            </a:endParaRPr>
          </a:p>
          <a:p>
            <a:pPr indent="0" lvl="0" marL="0" rtl="0" algn="l">
              <a:lnSpc>
                <a:spcPct val="130000"/>
              </a:lnSpc>
              <a:spcBef>
                <a:spcPts val="2300"/>
              </a:spcBef>
              <a:spcAft>
                <a:spcPts val="0"/>
              </a:spcAft>
              <a:buNone/>
            </a:pPr>
            <a:r>
              <a:rPr b="1" lang="ru" sz="1100">
                <a:solidFill>
                  <a:srgbClr val="010101"/>
                </a:solidFill>
                <a:highlight>
                  <a:srgbClr val="FFFFFF"/>
                </a:highlight>
                <a:latin typeface="Arial"/>
                <a:ea typeface="Arial"/>
                <a:cs typeface="Arial"/>
                <a:sym typeface="Arial"/>
              </a:rPr>
              <a:t>Хлебные крошки</a:t>
            </a:r>
            <a:endParaRPr b="1" sz="1100">
              <a:solidFill>
                <a:srgbClr val="010101"/>
              </a:solidFill>
              <a:highlight>
                <a:srgbClr val="FFFFFF"/>
              </a:highlight>
              <a:latin typeface="Arial"/>
              <a:ea typeface="Arial"/>
              <a:cs typeface="Arial"/>
              <a:sym typeface="Arial"/>
            </a:endParaRPr>
          </a:p>
          <a:p>
            <a:pPr indent="0" lvl="0" marL="0" rtl="0" algn="l">
              <a:lnSpc>
                <a:spcPct val="120000"/>
              </a:lnSpc>
              <a:spcBef>
                <a:spcPts val="200"/>
              </a:spcBef>
              <a:spcAft>
                <a:spcPts val="0"/>
              </a:spcAft>
              <a:buNone/>
            </a:pPr>
            <a:r>
              <a:rPr lang="ru" sz="1100">
                <a:solidFill>
                  <a:srgbClr val="010101"/>
                </a:solidFill>
                <a:highlight>
                  <a:srgbClr val="FFFFFF"/>
                </a:highlight>
                <a:latin typeface="Arial"/>
                <a:ea typeface="Arial"/>
                <a:cs typeface="Arial"/>
                <a:sym typeface="Arial"/>
              </a:rPr>
              <a:t>Сайтам со сложной структурой без «хлебных крошек» не обойтись. Они показывают взаимосвязь между страницами, помогают человеку понять, где он находится и быстрее перейти в другой раздел.</a:t>
            </a:r>
            <a:endParaRPr sz="1100">
              <a:solidFill>
                <a:srgbClr val="010101"/>
              </a:solidFill>
              <a:highlight>
                <a:srgbClr val="FFFFFF"/>
              </a:highlight>
              <a:latin typeface="Arial"/>
              <a:ea typeface="Arial"/>
              <a:cs typeface="Arial"/>
              <a:sym typeface="Arial"/>
            </a:endParaRPr>
          </a:p>
          <a:p>
            <a:pPr indent="0" lvl="0" marL="0" rtl="0" algn="l">
              <a:spcBef>
                <a:spcPts val="2300"/>
              </a:spcBef>
              <a:spcAft>
                <a:spcPts val="1200"/>
              </a:spcAft>
              <a:buNone/>
            </a:pPr>
            <a:r>
              <a:t/>
            </a:r>
            <a:endParaRPr/>
          </a:p>
        </p:txBody>
      </p:sp>
      <p:sp>
        <p:nvSpPr>
          <p:cNvPr id="106" name="Google Shape;106;p19"/>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7" name="Google Shape;107;p19"/>
          <p:cNvPicPr preferRelativeResize="0"/>
          <p:nvPr/>
        </p:nvPicPr>
        <p:blipFill>
          <a:blip r:embed="rId3">
            <a:alphaModFix/>
          </a:blip>
          <a:stretch>
            <a:fillRect/>
          </a:stretch>
        </p:blipFill>
        <p:spPr>
          <a:xfrm>
            <a:off x="4520699" y="1152425"/>
            <a:ext cx="4311598" cy="36157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idx="1" type="body"/>
          </p:nvPr>
        </p:nvSpPr>
        <p:spPr>
          <a:xfrm>
            <a:off x="304625" y="240300"/>
            <a:ext cx="3999900" cy="33027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b="1" lang="ru" sz="1000">
                <a:solidFill>
                  <a:srgbClr val="010101"/>
                </a:solidFill>
                <a:highlight>
                  <a:srgbClr val="FFFFFF"/>
                </a:highlight>
                <a:latin typeface="Times New Roman"/>
                <a:ea typeface="Times New Roman"/>
                <a:cs typeface="Times New Roman"/>
                <a:sym typeface="Times New Roman"/>
              </a:rPr>
              <a:t>Путь к покупке</a:t>
            </a:r>
            <a:endParaRPr b="1" sz="1000">
              <a:solidFill>
                <a:srgbClr val="010101"/>
              </a:solidFill>
              <a:highlight>
                <a:srgbClr val="FFFFFF"/>
              </a:highlight>
              <a:latin typeface="Times New Roman"/>
              <a:ea typeface="Times New Roman"/>
              <a:cs typeface="Times New Roman"/>
              <a:sym typeface="Times New Roman"/>
            </a:endParaRPr>
          </a:p>
          <a:p>
            <a:pPr indent="0" lvl="0" marL="0" rtl="0" algn="l">
              <a:lnSpc>
                <a:spcPct val="120000"/>
              </a:lnSpc>
              <a:spcBef>
                <a:spcPts val="200"/>
              </a:spcBef>
              <a:spcAft>
                <a:spcPts val="0"/>
              </a:spcAft>
              <a:buNone/>
            </a:pPr>
            <a:r>
              <a:rPr lang="ru" sz="1000" u="sng">
                <a:solidFill>
                  <a:srgbClr val="F1823E"/>
                </a:solidFill>
                <a:highlight>
                  <a:srgbClr val="FFFFFF"/>
                </a:highlight>
                <a:latin typeface="Times New Roman"/>
                <a:ea typeface="Times New Roman"/>
                <a:cs typeface="Times New Roman"/>
                <a:sym typeface="Times New Roman"/>
                <a:hlinkClick r:id="rId3">
                  <a:extLst>
                    <a:ext uri="{A12FA001-AC4F-418D-AE19-62706E023703}">
                      <ahyp:hlinkClr val="tx"/>
                    </a:ext>
                  </a:extLst>
                </a:hlinkClick>
              </a:rPr>
              <a:t>Исследование Baymard institute</a:t>
            </a:r>
            <a:r>
              <a:rPr lang="ru" sz="1000">
                <a:solidFill>
                  <a:srgbClr val="010101"/>
                </a:solidFill>
                <a:highlight>
                  <a:srgbClr val="FFFFFF"/>
                </a:highlight>
                <a:latin typeface="Times New Roman"/>
                <a:ea typeface="Times New Roman"/>
                <a:cs typeface="Times New Roman"/>
                <a:sym typeface="Times New Roman"/>
              </a:rPr>
              <a:t> показало, что более 25 % пользователей отказываются от покупки из-за сложного процесса оформления. Потому так важно, чтобы путь к оформлению заказа был простым и понятным: нет принуждения к регистрации на сайте, подтверждения через почту и смс и т.д.</a:t>
            </a:r>
            <a:endParaRPr sz="1000">
              <a:solidFill>
                <a:srgbClr val="010101"/>
              </a:solidFill>
              <a:highlight>
                <a:srgbClr val="FFFFFF"/>
              </a:highlight>
              <a:latin typeface="Times New Roman"/>
              <a:ea typeface="Times New Roman"/>
              <a:cs typeface="Times New Roman"/>
              <a:sym typeface="Times New Roman"/>
            </a:endParaRPr>
          </a:p>
          <a:p>
            <a:pPr indent="0" lvl="0" marL="0" rtl="0" algn="l">
              <a:lnSpc>
                <a:spcPct val="130000"/>
              </a:lnSpc>
              <a:spcBef>
                <a:spcPts val="2300"/>
              </a:spcBef>
              <a:spcAft>
                <a:spcPts val="0"/>
              </a:spcAft>
              <a:buNone/>
            </a:pPr>
            <a:r>
              <a:rPr b="1" lang="ru" sz="1000">
                <a:solidFill>
                  <a:srgbClr val="010101"/>
                </a:solidFill>
                <a:highlight>
                  <a:srgbClr val="FFFFFF"/>
                </a:highlight>
                <a:latin typeface="Times New Roman"/>
                <a:ea typeface="Times New Roman"/>
                <a:cs typeface="Times New Roman"/>
                <a:sym typeface="Times New Roman"/>
              </a:rPr>
              <a:t>Выбор товара</a:t>
            </a:r>
            <a:endParaRPr b="1" sz="1000">
              <a:solidFill>
                <a:srgbClr val="010101"/>
              </a:solidFill>
              <a:highlight>
                <a:srgbClr val="FFFFFF"/>
              </a:highlight>
              <a:latin typeface="Times New Roman"/>
              <a:ea typeface="Times New Roman"/>
              <a:cs typeface="Times New Roman"/>
              <a:sym typeface="Times New Roman"/>
            </a:endParaRPr>
          </a:p>
          <a:p>
            <a:pPr indent="0" lvl="0" marL="0" rtl="0" algn="l">
              <a:lnSpc>
                <a:spcPct val="120000"/>
              </a:lnSpc>
              <a:spcBef>
                <a:spcPts val="200"/>
              </a:spcBef>
              <a:spcAft>
                <a:spcPts val="0"/>
              </a:spcAft>
              <a:buNone/>
            </a:pPr>
            <a:r>
              <a:rPr lang="ru" sz="1000">
                <a:solidFill>
                  <a:srgbClr val="010101"/>
                </a:solidFill>
                <a:highlight>
                  <a:srgbClr val="FFFFFF"/>
                </a:highlight>
                <a:latin typeface="Times New Roman"/>
                <a:ea typeface="Times New Roman"/>
                <a:cs typeface="Times New Roman"/>
                <a:sym typeface="Times New Roman"/>
              </a:rPr>
              <a:t>Еще одно исследование, в этот раз от </a:t>
            </a:r>
            <a:r>
              <a:rPr lang="ru" sz="1000" u="sng">
                <a:solidFill>
                  <a:srgbClr val="F1823E"/>
                </a:solidFill>
                <a:highlight>
                  <a:srgbClr val="FFFFFF"/>
                </a:highlight>
                <a:latin typeface="Times New Roman"/>
                <a:ea typeface="Times New Roman"/>
                <a:cs typeface="Times New Roman"/>
                <a:sym typeface="Times New Roman"/>
                <a:hlinkClick r:id="rId4">
                  <a:extLst>
                    <a:ext uri="{A12FA001-AC4F-418D-AE19-62706E023703}">
                      <ahyp:hlinkClr val="tx"/>
                    </a:ext>
                  </a:extLst>
                </a:hlinkClick>
              </a:rPr>
              <a:t>Web site design survey</a:t>
            </a:r>
            <a:r>
              <a:rPr lang="ru" sz="1000">
                <a:solidFill>
                  <a:srgbClr val="010101"/>
                </a:solidFill>
                <a:highlight>
                  <a:srgbClr val="FFFFFF"/>
                </a:highlight>
                <a:latin typeface="Times New Roman"/>
                <a:ea typeface="Times New Roman"/>
                <a:cs typeface="Times New Roman"/>
                <a:sym typeface="Times New Roman"/>
              </a:rPr>
              <a:t>, показало, что более 80 % пользователей уйдут, если приходится тратить слишком времени на поиск товара на сайте. Поэтому путь от оформления корзины до приобретения должен быть максимально простым.</a:t>
            </a:r>
            <a:endParaRPr sz="1000">
              <a:solidFill>
                <a:srgbClr val="010101"/>
              </a:solidFill>
              <a:highlight>
                <a:srgbClr val="FFFFFF"/>
              </a:highlight>
              <a:latin typeface="Times New Roman"/>
              <a:ea typeface="Times New Roman"/>
              <a:cs typeface="Times New Roman"/>
              <a:sym typeface="Times New Roman"/>
            </a:endParaRPr>
          </a:p>
          <a:p>
            <a:pPr indent="0" lvl="0" marL="0" rtl="0" algn="l">
              <a:lnSpc>
                <a:spcPct val="130000"/>
              </a:lnSpc>
              <a:spcBef>
                <a:spcPts val="2300"/>
              </a:spcBef>
              <a:spcAft>
                <a:spcPts val="0"/>
              </a:spcAft>
              <a:buNone/>
            </a:pPr>
            <a:r>
              <a:rPr b="1" lang="ru" sz="1000">
                <a:solidFill>
                  <a:srgbClr val="010101"/>
                </a:solidFill>
                <a:highlight>
                  <a:srgbClr val="FFFFFF"/>
                </a:highlight>
                <a:latin typeface="Times New Roman"/>
                <a:ea typeface="Times New Roman"/>
                <a:cs typeface="Times New Roman"/>
                <a:sym typeface="Times New Roman"/>
              </a:rPr>
              <a:t>Поиск</a:t>
            </a:r>
            <a:endParaRPr b="1" sz="1000">
              <a:solidFill>
                <a:srgbClr val="010101"/>
              </a:solidFill>
              <a:highlight>
                <a:srgbClr val="FFFFFF"/>
              </a:highlight>
              <a:latin typeface="Times New Roman"/>
              <a:ea typeface="Times New Roman"/>
              <a:cs typeface="Times New Roman"/>
              <a:sym typeface="Times New Roman"/>
            </a:endParaRPr>
          </a:p>
          <a:p>
            <a:pPr indent="0" lvl="0" marL="0" rtl="0" algn="l">
              <a:lnSpc>
                <a:spcPct val="120000"/>
              </a:lnSpc>
              <a:spcBef>
                <a:spcPts val="200"/>
              </a:spcBef>
              <a:spcAft>
                <a:spcPts val="0"/>
              </a:spcAft>
              <a:buNone/>
            </a:pPr>
            <a:r>
              <a:rPr lang="ru" sz="1000">
                <a:solidFill>
                  <a:srgbClr val="010101"/>
                </a:solidFill>
                <a:highlight>
                  <a:srgbClr val="FFFFFF"/>
                </a:highlight>
                <a:latin typeface="Times New Roman"/>
                <a:ea typeface="Times New Roman"/>
                <a:cs typeface="Times New Roman"/>
                <a:sym typeface="Times New Roman"/>
              </a:rPr>
              <a:t>Улучшая и упрощая поиск, вы улучшаете конверсию, ведь так вы поможете клиентам своего ресурса быстрее найти и оформить заказ. Следующие советы точно вам пригодятся:</a:t>
            </a:r>
            <a:endParaRPr sz="1000">
              <a:solidFill>
                <a:srgbClr val="010101"/>
              </a:solidFill>
              <a:highlight>
                <a:srgbClr val="FFFFFF"/>
              </a:highlight>
              <a:latin typeface="Times New Roman"/>
              <a:ea typeface="Times New Roman"/>
              <a:cs typeface="Times New Roman"/>
              <a:sym typeface="Times New Roman"/>
            </a:endParaRPr>
          </a:p>
          <a:p>
            <a:pPr indent="-292100" lvl="0" marL="457200" rtl="0" algn="l">
              <a:spcBef>
                <a:spcPts val="2300"/>
              </a:spcBef>
              <a:spcAft>
                <a:spcPts val="0"/>
              </a:spcAft>
              <a:buClr>
                <a:srgbClr val="000000"/>
              </a:buClr>
              <a:buSzPts val="1000"/>
              <a:buFont typeface="Times New Roman"/>
              <a:buChar char="●"/>
            </a:pPr>
            <a:r>
              <a:rPr lang="ru" sz="1000">
                <a:solidFill>
                  <a:srgbClr val="010101"/>
                </a:solidFill>
                <a:highlight>
                  <a:srgbClr val="FFFFFF"/>
                </a:highlight>
                <a:latin typeface="Times New Roman"/>
                <a:ea typeface="Times New Roman"/>
                <a:cs typeface="Times New Roman"/>
                <a:sym typeface="Times New Roman"/>
              </a:rPr>
              <a:t>лучше всего располагать его в правом верхнем углу;</a:t>
            </a:r>
            <a:endParaRPr sz="1000">
              <a:solidFill>
                <a:srgbClr val="010101"/>
              </a:solidFill>
              <a:highlight>
                <a:srgbClr val="FFFFFF"/>
              </a:highlight>
              <a:latin typeface="Times New Roman"/>
              <a:ea typeface="Times New Roman"/>
              <a:cs typeface="Times New Roman"/>
              <a:sym typeface="Times New Roman"/>
            </a:endParaRPr>
          </a:p>
          <a:p>
            <a:pPr indent="-292100" lvl="0" marL="457200" rtl="0" algn="l">
              <a:spcBef>
                <a:spcPts val="0"/>
              </a:spcBef>
              <a:spcAft>
                <a:spcPts val="0"/>
              </a:spcAft>
              <a:buClr>
                <a:srgbClr val="000000"/>
              </a:buClr>
              <a:buSzPts val="1000"/>
              <a:buFont typeface="Times New Roman"/>
              <a:buChar char="●"/>
            </a:pPr>
            <a:r>
              <a:rPr lang="ru" sz="1000">
                <a:solidFill>
                  <a:srgbClr val="010101"/>
                </a:solidFill>
                <a:highlight>
                  <a:srgbClr val="FFFFFF"/>
                </a:highlight>
                <a:latin typeface="Times New Roman"/>
                <a:ea typeface="Times New Roman"/>
                <a:cs typeface="Times New Roman"/>
                <a:sym typeface="Times New Roman"/>
              </a:rPr>
              <a:t>длина запроса — около 30 символов;</a:t>
            </a:r>
            <a:endParaRPr sz="1000">
              <a:solidFill>
                <a:srgbClr val="010101"/>
              </a:solidFill>
              <a:highlight>
                <a:srgbClr val="FFFFFF"/>
              </a:highlight>
              <a:latin typeface="Times New Roman"/>
              <a:ea typeface="Times New Roman"/>
              <a:cs typeface="Times New Roman"/>
              <a:sym typeface="Times New Roman"/>
            </a:endParaRPr>
          </a:p>
          <a:p>
            <a:pPr indent="-292100" lvl="0" marL="457200" rtl="0" algn="l">
              <a:spcBef>
                <a:spcPts val="0"/>
              </a:spcBef>
              <a:spcAft>
                <a:spcPts val="0"/>
              </a:spcAft>
              <a:buClr>
                <a:srgbClr val="000000"/>
              </a:buClr>
              <a:buSzPts val="1000"/>
              <a:buFont typeface="Times New Roman"/>
              <a:buChar char="●"/>
            </a:pPr>
            <a:r>
              <a:rPr lang="ru" sz="1000">
                <a:solidFill>
                  <a:srgbClr val="010101"/>
                </a:solidFill>
                <a:highlight>
                  <a:srgbClr val="FFFFFF"/>
                </a:highlight>
                <a:latin typeface="Times New Roman"/>
                <a:ea typeface="Times New Roman"/>
                <a:cs typeface="Times New Roman"/>
                <a:sym typeface="Times New Roman"/>
              </a:rPr>
              <a:t>адаптивный поиск (если нет точного совпадения, поиск должен предлагать альтернативные варианты).</a:t>
            </a:r>
            <a:endParaRPr sz="1000">
              <a:solidFill>
                <a:srgbClr val="010101"/>
              </a:solidFill>
              <a:highlight>
                <a:srgbClr val="FFFFFF"/>
              </a:highlight>
              <a:latin typeface="Times New Roman"/>
              <a:ea typeface="Times New Roman"/>
              <a:cs typeface="Times New Roman"/>
              <a:sym typeface="Times New Roman"/>
            </a:endParaRPr>
          </a:p>
          <a:p>
            <a:pPr indent="0" lvl="0" marL="0" rtl="0" algn="l">
              <a:spcBef>
                <a:spcPts val="3800"/>
              </a:spcBef>
              <a:spcAft>
                <a:spcPts val="1200"/>
              </a:spcAft>
              <a:buNone/>
            </a:pPr>
            <a:r>
              <a:t/>
            </a:r>
            <a:endParaRPr/>
          </a:p>
        </p:txBody>
      </p:sp>
      <p:sp>
        <p:nvSpPr>
          <p:cNvPr id="113" name="Google Shape;113;p20"/>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4" name="Google Shape;114;p20"/>
          <p:cNvPicPr preferRelativeResize="0"/>
          <p:nvPr/>
        </p:nvPicPr>
        <p:blipFill>
          <a:blip r:embed="rId5">
            <a:alphaModFix/>
          </a:blip>
          <a:stretch>
            <a:fillRect/>
          </a:stretch>
        </p:blipFill>
        <p:spPr>
          <a:xfrm>
            <a:off x="4513426" y="990250"/>
            <a:ext cx="4318877" cy="33562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ru"/>
              <a:t>Информация</a:t>
            </a:r>
            <a:endParaRPr/>
          </a:p>
        </p:txBody>
      </p:sp>
      <p:sp>
        <p:nvSpPr>
          <p:cNvPr id="120" name="Google Shape;120;p21"/>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p>
            <a:pPr indent="179999" lvl="0" marL="0" rtl="0" algn="ctr">
              <a:lnSpc>
                <a:spcPct val="130000"/>
              </a:lnSpc>
              <a:spcBef>
                <a:spcPts val="0"/>
              </a:spcBef>
              <a:spcAft>
                <a:spcPts val="0"/>
              </a:spcAft>
              <a:buNone/>
            </a:pPr>
            <a:r>
              <a:rPr b="1" lang="ru" sz="1100">
                <a:solidFill>
                  <a:srgbClr val="010101"/>
                </a:solidFill>
                <a:highlight>
                  <a:srgbClr val="FFFFFF"/>
                </a:highlight>
                <a:latin typeface="Times New Roman"/>
                <a:ea typeface="Times New Roman"/>
                <a:cs typeface="Times New Roman"/>
                <a:sym typeface="Times New Roman"/>
              </a:rPr>
              <a:t>Качество контента</a:t>
            </a:r>
            <a:endParaRPr b="1" sz="1100">
              <a:solidFill>
                <a:srgbClr val="010101"/>
              </a:solidFill>
              <a:highlight>
                <a:srgbClr val="FFFFFF"/>
              </a:highlight>
              <a:latin typeface="Times New Roman"/>
              <a:ea typeface="Times New Roman"/>
              <a:cs typeface="Times New Roman"/>
              <a:sym typeface="Times New Roman"/>
            </a:endParaRPr>
          </a:p>
          <a:p>
            <a:pPr indent="179999" lvl="0" marL="0" rtl="0" algn="just">
              <a:lnSpc>
                <a:spcPct val="120000"/>
              </a:lnSpc>
              <a:spcBef>
                <a:spcPts val="200"/>
              </a:spcBef>
              <a:spcAft>
                <a:spcPts val="0"/>
              </a:spcAft>
              <a:buNone/>
            </a:pPr>
            <a:r>
              <a:rPr lang="ru" sz="1100">
                <a:solidFill>
                  <a:srgbClr val="010101"/>
                </a:solidFill>
                <a:highlight>
                  <a:srgbClr val="FFFFFF"/>
                </a:highlight>
                <a:latin typeface="Times New Roman"/>
                <a:ea typeface="Times New Roman"/>
                <a:cs typeface="Times New Roman"/>
                <a:sym typeface="Times New Roman"/>
              </a:rPr>
              <a:t>Контент — вот что ищут посетители вашего веб-ресурса. Для информационных сайтов — это статьи, для онлайн-магазинов — описание товаров или услуг. Поэтому важно заполнять страницы веб-ресурса качественным и полезным контентом.</a:t>
            </a:r>
            <a:endParaRPr sz="1100">
              <a:solidFill>
                <a:srgbClr val="010101"/>
              </a:solidFill>
              <a:highlight>
                <a:srgbClr val="FFFFFF"/>
              </a:highlight>
              <a:latin typeface="Times New Roman"/>
              <a:ea typeface="Times New Roman"/>
              <a:cs typeface="Times New Roman"/>
              <a:sym typeface="Times New Roman"/>
            </a:endParaRPr>
          </a:p>
          <a:p>
            <a:pPr indent="179999" lvl="0" marL="0" rtl="0" algn="just">
              <a:lnSpc>
                <a:spcPct val="122220"/>
              </a:lnSpc>
              <a:spcBef>
                <a:spcPts val="2300"/>
              </a:spcBef>
              <a:spcAft>
                <a:spcPts val="0"/>
              </a:spcAft>
              <a:buNone/>
            </a:pPr>
            <a:r>
              <a:rPr lang="ru" sz="1100">
                <a:solidFill>
                  <a:srgbClr val="010101"/>
                </a:solidFill>
                <a:highlight>
                  <a:srgbClr val="FFFFFF"/>
                </a:highlight>
                <a:latin typeface="Times New Roman"/>
                <a:ea typeface="Times New Roman"/>
                <a:cs typeface="Times New Roman"/>
                <a:sym typeface="Times New Roman"/>
              </a:rPr>
              <a:t>Многие владельцы сайтов, независимо от их направленности, уверены — писать длинные лонгриды не стоит, ведь их практически никто не читает. Вы удивитесь, но если текст написан интересно, он грамотно оформлен и принесет читателю пользу — размер совершенно не важен.</a:t>
            </a:r>
            <a:endParaRPr sz="1100">
              <a:solidFill>
                <a:srgbClr val="010101"/>
              </a:solidFill>
              <a:highlight>
                <a:srgbClr val="FFFFFF"/>
              </a:highlight>
              <a:latin typeface="Times New Roman"/>
              <a:ea typeface="Times New Roman"/>
              <a:cs typeface="Times New Roman"/>
              <a:sym typeface="Times New Roman"/>
            </a:endParaRPr>
          </a:p>
          <a:p>
            <a:pPr indent="0" lvl="0" marL="0" rtl="0" algn="l">
              <a:spcBef>
                <a:spcPts val="0"/>
              </a:spcBef>
              <a:spcAft>
                <a:spcPts val="1200"/>
              </a:spcAft>
              <a:buNone/>
            </a:pPr>
            <a:r>
              <a:t/>
            </a:r>
            <a:endParaRPr/>
          </a:p>
        </p:txBody>
      </p:sp>
      <p:sp>
        <p:nvSpPr>
          <p:cNvPr id="121" name="Google Shape;121;p21"/>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lnSpcReduction="10000"/>
          </a:bodyPr>
          <a:lstStyle/>
          <a:p>
            <a:pPr indent="0" lvl="0" marL="0" rtl="0" algn="l">
              <a:lnSpc>
                <a:spcPct val="120000"/>
              </a:lnSpc>
              <a:spcBef>
                <a:spcPts val="0"/>
              </a:spcBef>
              <a:spcAft>
                <a:spcPts val="0"/>
              </a:spcAft>
              <a:buNone/>
            </a:pPr>
            <a:r>
              <a:rPr lang="ru" sz="1100">
                <a:solidFill>
                  <a:srgbClr val="010101"/>
                </a:solidFill>
                <a:highlight>
                  <a:srgbClr val="FFFFFF"/>
                </a:highlight>
                <a:latin typeface="Times New Roman"/>
                <a:ea typeface="Times New Roman"/>
                <a:cs typeface="Times New Roman"/>
                <a:sym typeface="Times New Roman"/>
              </a:rPr>
              <a:t>Советы по улучшению контента:</a:t>
            </a:r>
            <a:endParaRPr sz="1100">
              <a:solidFill>
                <a:srgbClr val="010101"/>
              </a:solidFill>
              <a:highlight>
                <a:srgbClr val="FFFFFF"/>
              </a:highlight>
              <a:latin typeface="Times New Roman"/>
              <a:ea typeface="Times New Roman"/>
              <a:cs typeface="Times New Roman"/>
              <a:sym typeface="Times New Roman"/>
            </a:endParaRPr>
          </a:p>
          <a:p>
            <a:pPr indent="-298450" lvl="0" marL="457200" rtl="0" algn="l">
              <a:lnSpc>
                <a:spcPct val="125000"/>
              </a:lnSpc>
              <a:spcBef>
                <a:spcPts val="3500"/>
              </a:spcBef>
              <a:spcAft>
                <a:spcPts val="0"/>
              </a:spcAft>
              <a:buClr>
                <a:srgbClr val="000000"/>
              </a:buClr>
              <a:buSzPts val="1100"/>
              <a:buFont typeface="Times New Roman"/>
              <a:buAutoNum type="arabicPeriod"/>
            </a:pPr>
            <a:r>
              <a:rPr lang="ru" sz="1100">
                <a:solidFill>
                  <a:srgbClr val="010101"/>
                </a:solidFill>
                <a:highlight>
                  <a:srgbClr val="FFFFFF"/>
                </a:highlight>
                <a:latin typeface="Times New Roman"/>
                <a:ea typeface="Times New Roman"/>
                <a:cs typeface="Times New Roman"/>
                <a:sym typeface="Times New Roman"/>
              </a:rPr>
              <a:t>Не использовать сложные термины и фразы — тексты должны быть написаны для людей максимально простым языком.</a:t>
            </a:r>
            <a:endParaRPr sz="1100">
              <a:solidFill>
                <a:srgbClr val="010101"/>
              </a:solidFill>
              <a:highlight>
                <a:srgbClr val="FFFFFF"/>
              </a:highlight>
              <a:latin typeface="Times New Roman"/>
              <a:ea typeface="Times New Roman"/>
              <a:cs typeface="Times New Roman"/>
              <a:sym typeface="Times New Roman"/>
            </a:endParaRPr>
          </a:p>
          <a:p>
            <a:pPr indent="-298450" lvl="0" marL="457200" rtl="0" algn="l">
              <a:lnSpc>
                <a:spcPct val="125000"/>
              </a:lnSpc>
              <a:spcBef>
                <a:spcPts val="0"/>
              </a:spcBef>
              <a:spcAft>
                <a:spcPts val="0"/>
              </a:spcAft>
              <a:buClr>
                <a:srgbClr val="000000"/>
              </a:buClr>
              <a:buSzPts val="1100"/>
              <a:buFont typeface="Times New Roman"/>
              <a:buAutoNum type="arabicPeriod"/>
            </a:pPr>
            <a:r>
              <a:rPr lang="ru" sz="1100">
                <a:solidFill>
                  <a:srgbClr val="010101"/>
                </a:solidFill>
                <a:highlight>
                  <a:srgbClr val="FFFFFF"/>
                </a:highlight>
                <a:latin typeface="Times New Roman"/>
                <a:ea typeface="Times New Roman"/>
                <a:cs typeface="Times New Roman"/>
                <a:sym typeface="Times New Roman"/>
              </a:rPr>
              <a:t>Продумайте заголовки: они должны быть интересными, отражающими суть статьи.</a:t>
            </a:r>
            <a:endParaRPr sz="1100">
              <a:solidFill>
                <a:srgbClr val="010101"/>
              </a:solidFill>
              <a:highlight>
                <a:srgbClr val="FFFFFF"/>
              </a:highlight>
              <a:latin typeface="Times New Roman"/>
              <a:ea typeface="Times New Roman"/>
              <a:cs typeface="Times New Roman"/>
              <a:sym typeface="Times New Roman"/>
            </a:endParaRPr>
          </a:p>
          <a:p>
            <a:pPr indent="-298450" lvl="0" marL="457200" rtl="0" algn="l">
              <a:lnSpc>
                <a:spcPct val="125000"/>
              </a:lnSpc>
              <a:spcBef>
                <a:spcPts val="0"/>
              </a:spcBef>
              <a:spcAft>
                <a:spcPts val="0"/>
              </a:spcAft>
              <a:buClr>
                <a:srgbClr val="000000"/>
              </a:buClr>
              <a:buSzPts val="1100"/>
              <a:buFont typeface="Times New Roman"/>
              <a:buAutoNum type="arabicPeriod"/>
            </a:pPr>
            <a:r>
              <a:rPr lang="ru" sz="1100">
                <a:solidFill>
                  <a:srgbClr val="010101"/>
                </a:solidFill>
                <a:highlight>
                  <a:srgbClr val="FFFFFF"/>
                </a:highlight>
                <a:latin typeface="Times New Roman"/>
                <a:ea typeface="Times New Roman"/>
                <a:cs typeface="Times New Roman"/>
                <a:sym typeface="Times New Roman"/>
              </a:rPr>
              <a:t>Перед публикацией проверьте все материалы на наличие ошибок.</a:t>
            </a:r>
            <a:endParaRPr sz="1100">
              <a:solidFill>
                <a:srgbClr val="010101"/>
              </a:solidFill>
              <a:highlight>
                <a:srgbClr val="FFFFFF"/>
              </a:highlight>
              <a:latin typeface="Times New Roman"/>
              <a:ea typeface="Times New Roman"/>
              <a:cs typeface="Times New Roman"/>
              <a:sym typeface="Times New Roman"/>
            </a:endParaRPr>
          </a:p>
          <a:p>
            <a:pPr indent="-298450" lvl="0" marL="457200" rtl="0" algn="l">
              <a:lnSpc>
                <a:spcPct val="125000"/>
              </a:lnSpc>
              <a:spcBef>
                <a:spcPts val="0"/>
              </a:spcBef>
              <a:spcAft>
                <a:spcPts val="0"/>
              </a:spcAft>
              <a:buClr>
                <a:srgbClr val="000000"/>
              </a:buClr>
              <a:buSzPts val="1100"/>
              <a:buFont typeface="Times New Roman"/>
              <a:buAutoNum type="arabicPeriod"/>
            </a:pPr>
            <a:r>
              <a:rPr lang="ru" sz="1100">
                <a:solidFill>
                  <a:srgbClr val="010101"/>
                </a:solidFill>
                <a:highlight>
                  <a:srgbClr val="FFFFFF"/>
                </a:highlight>
                <a:latin typeface="Times New Roman"/>
                <a:ea typeface="Times New Roman"/>
                <a:cs typeface="Times New Roman"/>
                <a:sym typeface="Times New Roman"/>
              </a:rPr>
              <a:t>Оформляйте текст по всем правилам верстки: используйте фото и видео, выделяйте главное с помощью цитат, не забывайте про списки.</a:t>
            </a:r>
            <a:endParaRPr sz="1100">
              <a:solidFill>
                <a:srgbClr val="010101"/>
              </a:solidFill>
              <a:highlight>
                <a:srgbClr val="FFFFFF"/>
              </a:highlight>
              <a:latin typeface="Times New Roman"/>
              <a:ea typeface="Times New Roman"/>
              <a:cs typeface="Times New Roman"/>
              <a:sym typeface="Times New Roman"/>
            </a:endParaRPr>
          </a:p>
          <a:p>
            <a:pPr indent="0" lvl="0" marL="0" rtl="0" algn="l">
              <a:spcBef>
                <a:spcPts val="23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